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7" r:id="rId9"/>
    <p:sldId id="263" r:id="rId10"/>
    <p:sldId id="264" r:id="rId11"/>
    <p:sldId id="268" r:id="rId12"/>
    <p:sldId id="265" r:id="rId13"/>
    <p:sldId id="266" r:id="rId14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2T18:16:44.037"/>
    </inkml:context>
    <inkml:brush xml:id="br0">
      <inkml:brushProperty name="width" value="0.3" units="cm"/>
      <inkml:brushProperty name="height" value="0.6" units="cm"/>
      <inkml:brushProperty name="color" value="#1BD2E5"/>
      <inkml:brushProperty name="tip" value="rectangle"/>
      <inkml:brushProperty name="rasterOp" value="maskPen"/>
      <inkml:brushProperty name="ignorePressure" value="1"/>
    </inkml:brush>
  </inkml:definitions>
  <inkml:trace contextRef="#ctx0" brushRef="#br0">2689 69,'-488'-35,"357"21,-439 1,366 15,107-4,-108 4,132 12,54-9,0-1,-22 2,-325-3,188-5,-93 2,245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2T18:16:47.118"/>
    </inkml:context>
    <inkml:brush xml:id="br0">
      <inkml:brushProperty name="width" value="0.3" units="cm"/>
      <inkml:brushProperty name="height" value="0.6" units="cm"/>
      <inkml:brushProperty name="color" value="#1BD2E5"/>
      <inkml:brushProperty name="tip" value="rectangle"/>
      <inkml:brushProperty name="rasterOp" value="maskPen"/>
      <inkml:brushProperty name="ignorePressure" value="1"/>
    </inkml:brush>
  </inkml:definitions>
  <inkml:trace contextRef="#ctx0" brushRef="#br0">2779 61,'-226'-14,"53"1,-93-2,-163-4,-1170 20,1595-1,-1 0,0 0,1 0,-1 0,0 1,1-1,-1 1,1 0,-1 1,1-1,-1 1,1 0,0 0,-5 4,-4 7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2T18:17:03.164"/>
    </inkml:context>
    <inkml:brush xml:id="br0">
      <inkml:brushProperty name="width" value="0.3" units="cm"/>
      <inkml:brushProperty name="height" value="0.6" units="cm"/>
      <inkml:brushProperty name="color" value="#1BD2E5"/>
      <inkml:brushProperty name="tip" value="rectangle"/>
      <inkml:brushProperty name="rasterOp" value="maskPen"/>
      <inkml:brushProperty name="ignorePressure" value="1"/>
    </inkml:brush>
  </inkml:definitions>
  <inkml:trace contextRef="#ctx0" brushRef="#br0">0 9,'1363'0,"-1332"1,-1 2,35 8,-33-5,52 4,494-9,-279-3,-118 2,-155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2T18:17:33.52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1 124,'407'-18,"164"4,-366 16,1699-2,-1886-1,0-1,0 0,25-8,-22 4,43-4,-7 8,-27 2,0-2,33-7,149-28,-149 29,-1 3,123 6,-72 1,1489-2,-1576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2T18:26:11.33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42,'6140'0,"-6121"-1,0-1,0-1,22-6,-19 4,40-4,135 9,28-2,-201-2,-4-3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2T18:26:21.28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1 123,'2270'0,"-2246"-2,0 0,46-12,-6 2,4-1,-33 6,1 1,36-1,111 10,87-5,-176-13,-62 9,54-3,69-6,-99 7,66 0,1692 9,-1784 1,0 1,35 8,-32-5,51 3,278-10,-336 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2T18:26:36.04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19,'1000'0,"-989"0,0-1,0 0,1 0,-1-2,11-2,-3-2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2T18:26:42.91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94,'8'-1,"-1"0,1 0,0-1,-1 0,11-4,24-6,2 8,61 1,-67 4,-1-2,68-11,-64 5,81-2,-46 5,19-9,-61 6,49-1,515 6,-289 4,-219-2,-64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2T18:26:48.88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1 156,'1543'0,"-1533"0,-1 0,1-1,-1 0,1 0,-1-1,0 0,1-1,-1 0,0-1,-1 1,1-2,-1 1,0-1,0 0,0-1,-1 0,1 0,-1-1,-1 0,0 0,7-9,16-26,-18 23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977693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4806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5055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amma.app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13" Type="http://schemas.openxmlformats.org/officeDocument/2006/relationships/image" Target="../media/image30.png"/><Relationship Id="rId18" Type="http://schemas.openxmlformats.org/officeDocument/2006/relationships/customXml" Target="../ink/ink7.xml"/><Relationship Id="rId3" Type="http://schemas.openxmlformats.org/officeDocument/2006/relationships/image" Target="../media/image1.png"/><Relationship Id="rId21" Type="http://schemas.openxmlformats.org/officeDocument/2006/relationships/image" Target="../media/image34.png"/><Relationship Id="rId7" Type="http://schemas.openxmlformats.org/officeDocument/2006/relationships/image" Target="../media/image27.png"/><Relationship Id="rId12" Type="http://schemas.openxmlformats.org/officeDocument/2006/relationships/customXml" Target="../ink/ink4.xml"/><Relationship Id="rId17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6" Type="http://schemas.openxmlformats.org/officeDocument/2006/relationships/customXml" Target="../ink/ink6.xml"/><Relationship Id="rId20" Type="http://schemas.openxmlformats.org/officeDocument/2006/relationships/customXml" Target="../ink/ink8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1.xml"/><Relationship Id="rId11" Type="http://schemas.openxmlformats.org/officeDocument/2006/relationships/image" Target="../media/image29.png"/><Relationship Id="rId5" Type="http://schemas.openxmlformats.org/officeDocument/2006/relationships/image" Target="../media/image26.png"/><Relationship Id="rId15" Type="http://schemas.openxmlformats.org/officeDocument/2006/relationships/image" Target="../media/image31.png"/><Relationship Id="rId23" Type="http://schemas.openxmlformats.org/officeDocument/2006/relationships/image" Target="../media/image35.png"/><Relationship Id="rId10" Type="http://schemas.openxmlformats.org/officeDocument/2006/relationships/customXml" Target="../ink/ink3.xml"/><Relationship Id="rId19" Type="http://schemas.openxmlformats.org/officeDocument/2006/relationships/image" Target="../media/image33.png"/><Relationship Id="rId4" Type="http://schemas.openxmlformats.org/officeDocument/2006/relationships/image" Target="../media/image25.png"/><Relationship Id="rId9" Type="http://schemas.openxmlformats.org/officeDocument/2006/relationships/image" Target="../media/image28.png"/><Relationship Id="rId14" Type="http://schemas.openxmlformats.org/officeDocument/2006/relationships/customXml" Target="../ink/ink5.xml"/><Relationship Id="rId22" Type="http://schemas.openxmlformats.org/officeDocument/2006/relationships/customXml" Target="../ink/ink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hyperlink" Target="https://pypi.org/project/imbalanced-learn/" TargetMode="External"/><Relationship Id="rId4" Type="http://schemas.openxmlformats.org/officeDocument/2006/relationships/hyperlink" Target="https://archive.ics.uci.edu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jpeg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jpe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 w="55483">
            <a:solidFill>
              <a:srgbClr val="DFDFEB"/>
            </a:solidFill>
            <a:prstDash val="solid"/>
          </a:ln>
        </p:spPr>
        <p:txBody>
          <a:bodyPr/>
          <a:lstStyle/>
          <a:p>
            <a:endParaRPr lang="en-US" dirty="0"/>
          </a:p>
        </p:txBody>
      </p:sp>
      <p:sp>
        <p:nvSpPr>
          <p:cNvPr id="4" name="Text 1"/>
          <p:cNvSpPr/>
          <p:nvPr/>
        </p:nvSpPr>
        <p:spPr>
          <a:xfrm>
            <a:off x="833199" y="2137529"/>
            <a:ext cx="8065474" cy="16663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561"/>
              </a:lnSpc>
              <a:buNone/>
            </a:pPr>
            <a:r>
              <a:rPr lang="en-US" sz="5249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Thyroid Type Detection:  </a:t>
            </a:r>
            <a:r>
              <a:rPr lang="en-US" sz="4400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Disease Diagnosis solution</a:t>
            </a:r>
            <a:endParaRPr lang="en-US" sz="5249" dirty="0"/>
          </a:p>
        </p:txBody>
      </p:sp>
      <p:sp>
        <p:nvSpPr>
          <p:cNvPr id="5" name="Text 2"/>
          <p:cNvSpPr/>
          <p:nvPr/>
        </p:nvSpPr>
        <p:spPr>
          <a:xfrm>
            <a:off x="833196" y="4234457"/>
            <a:ext cx="7477601" cy="1374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26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 solution for transforming the way medical teams detect thyroid diseases, leading to faster and more accurate diagnoses.</a:t>
            </a:r>
            <a:endParaRPr lang="en-US" sz="2600" dirty="0"/>
          </a:p>
        </p:txBody>
      </p:sp>
      <p:sp>
        <p:nvSpPr>
          <p:cNvPr id="6" name="Shape 3"/>
          <p:cNvSpPr/>
          <p:nvPr/>
        </p:nvSpPr>
        <p:spPr>
          <a:xfrm>
            <a:off x="833199" y="5114568"/>
            <a:ext cx="355402" cy="355402"/>
          </a:xfrm>
          <a:prstGeom prst="roundRect">
            <a:avLst>
              <a:gd name="adj" fmla="val 25726039"/>
            </a:avLst>
          </a:prstGeom>
          <a:noFill/>
          <a:ln w="762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n-US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439" y="6519390"/>
            <a:ext cx="340162" cy="340162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188601" y="6470694"/>
            <a:ext cx="1813560" cy="3888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62"/>
              </a:lnSpc>
              <a:buNone/>
            </a:pPr>
            <a:r>
              <a:rPr lang="en-US" sz="2187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by Kunal Liman</a:t>
            </a:r>
            <a:endParaRPr lang="en-US" sz="2187" dirty="0"/>
          </a:p>
        </p:txBody>
      </p:sp>
      <p:sp>
        <p:nvSpPr>
          <p:cNvPr id="9" name="Text 5"/>
          <p:cNvSpPr/>
          <p:nvPr/>
        </p:nvSpPr>
        <p:spPr>
          <a:xfrm>
            <a:off x="833197" y="7119420"/>
            <a:ext cx="747760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Imarticus PGA - 41</a:t>
            </a:r>
            <a:endParaRPr lang="en-US" sz="17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11" name="Image 3" descr="preencoded.png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333593" y="768096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 w="55483">
            <a:solidFill>
              <a:srgbClr val="DFDFEB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" name="Text 1"/>
          <p:cNvSpPr/>
          <p:nvPr/>
        </p:nvSpPr>
        <p:spPr>
          <a:xfrm>
            <a:off x="457199" y="32053"/>
            <a:ext cx="886979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3500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Model Selection for each Cluster</a:t>
            </a:r>
            <a:endParaRPr lang="en-US" sz="3500" dirty="0"/>
          </a:p>
        </p:txBody>
      </p:sp>
      <p:sp>
        <p:nvSpPr>
          <p:cNvPr id="6" name="Text 3"/>
          <p:cNvSpPr/>
          <p:nvPr/>
        </p:nvSpPr>
        <p:spPr>
          <a:xfrm>
            <a:off x="1188601" y="3473529"/>
            <a:ext cx="8951000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Font typeface="+mj-lt"/>
              <a:buAutoNum type="arabicPeriod" startAt="2"/>
            </a:pP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1188601" y="3917752"/>
            <a:ext cx="8951000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buSzPct val="100000"/>
              <a:buFont typeface="+mj-lt"/>
              <a:buAutoNum type="arabicPeriod" startAt="3"/>
            </a:pP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1188601" y="4717375"/>
            <a:ext cx="8951000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799"/>
              </a:lnSpc>
              <a:buSzPct val="100000"/>
              <a:buFont typeface="+mj-lt"/>
              <a:buAutoNum type="arabicPeriod" startAt="4"/>
            </a:pP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1188601" y="5516999"/>
            <a:ext cx="8951000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799"/>
              </a:lnSpc>
              <a:buSzPct val="100000"/>
              <a:buFont typeface="+mj-lt"/>
              <a:buAutoNum type="arabicPeriod" startAt="5"/>
            </a:pPr>
            <a:endParaRPr lang="en-US" sz="1750" dirty="0"/>
          </a:p>
        </p:txBody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48800" y="0"/>
            <a:ext cx="3281600" cy="82296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4AE4487-E02B-A5D4-363A-3D10C40355A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451"/>
          <a:stretch/>
        </p:blipFill>
        <p:spPr>
          <a:xfrm>
            <a:off x="1301159" y="2853204"/>
            <a:ext cx="8849905" cy="5041005"/>
          </a:xfrm>
          <a:prstGeom prst="rect">
            <a:avLst/>
          </a:prstGeom>
          <a:ln w="19050" cap="sq">
            <a:solidFill>
              <a:schemeClr val="tx1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6E740AD5-35D0-98DC-8F3E-79EABCCADF99}"/>
                  </a:ext>
                </a:extLst>
              </p14:cNvPr>
              <p14:cNvContentPartPr/>
              <p14:nvPr/>
            </p14:nvContentPartPr>
            <p14:xfrm>
              <a:off x="4464086" y="3003985"/>
              <a:ext cx="968040" cy="2268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6E740AD5-35D0-98DC-8F3E-79EABCCADF9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410446" y="2896345"/>
                <a:ext cx="1075680" cy="23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BBC41552-EC59-41E7-5543-3BE1BDDFC52E}"/>
                  </a:ext>
                </a:extLst>
              </p14:cNvPr>
              <p14:cNvContentPartPr/>
              <p14:nvPr/>
            </p14:nvContentPartPr>
            <p14:xfrm>
              <a:off x="4452206" y="4762770"/>
              <a:ext cx="1000440" cy="2232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BBC41552-EC59-41E7-5543-3BE1BDDFC52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398566" y="4654770"/>
                <a:ext cx="1108080" cy="23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0AC0A819-87BB-F9B8-4B9E-53CD1CC8B258}"/>
                  </a:ext>
                </a:extLst>
              </p14:cNvPr>
              <p14:cNvContentPartPr/>
              <p14:nvPr/>
            </p14:nvContentPartPr>
            <p14:xfrm>
              <a:off x="4452206" y="6574543"/>
              <a:ext cx="968040" cy="118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0AC0A819-87BB-F9B8-4B9E-53CD1CC8B258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398206" y="6466903"/>
                <a:ext cx="1075680" cy="22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6DF26F35-09F8-22F1-9DF9-968DE6B2DCCA}"/>
                  </a:ext>
                </a:extLst>
              </p14:cNvPr>
              <p14:cNvContentPartPr/>
              <p14:nvPr/>
            </p14:nvContentPartPr>
            <p14:xfrm>
              <a:off x="2133086" y="3974126"/>
              <a:ext cx="2056680" cy="4500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6DF26F35-09F8-22F1-9DF9-968DE6B2DCCA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079446" y="3866126"/>
                <a:ext cx="2164320" cy="26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70F47B12-F480-59C5-0D1F-D222BA8350A9}"/>
                  </a:ext>
                </a:extLst>
              </p14:cNvPr>
              <p14:cNvContentPartPr/>
              <p14:nvPr/>
            </p14:nvContentPartPr>
            <p14:xfrm>
              <a:off x="2089886" y="5318726"/>
              <a:ext cx="2444040" cy="1548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70F47B12-F480-59C5-0D1F-D222BA8350A9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036246" y="5210726"/>
                <a:ext cx="2551680" cy="23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06961041-C3CA-5011-EA42-A2AF06A329A3}"/>
                  </a:ext>
                </a:extLst>
              </p14:cNvPr>
              <p14:cNvContentPartPr/>
              <p14:nvPr/>
            </p14:nvContentPartPr>
            <p14:xfrm>
              <a:off x="2111486" y="7510316"/>
              <a:ext cx="2198160" cy="4464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06961041-C3CA-5011-EA42-A2AF06A329A3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057846" y="7402316"/>
                <a:ext cx="2305800" cy="26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F25A79C6-1839-ADB2-A838-7187204B634A}"/>
                  </a:ext>
                </a:extLst>
              </p14:cNvPr>
              <p14:cNvContentPartPr/>
              <p14:nvPr/>
            </p14:nvContentPartPr>
            <p14:xfrm>
              <a:off x="7743138" y="4192971"/>
              <a:ext cx="395280" cy="684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F25A79C6-1839-ADB2-A838-7187204B634A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689138" y="4084971"/>
                <a:ext cx="502920" cy="22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145D2C38-5FA1-F36C-8492-219E958BDA7D}"/>
                  </a:ext>
                </a:extLst>
              </p14:cNvPr>
              <p14:cNvContentPartPr/>
              <p14:nvPr/>
            </p14:nvContentPartPr>
            <p14:xfrm>
              <a:off x="7706966" y="5368108"/>
              <a:ext cx="684720" cy="3420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145D2C38-5FA1-F36C-8492-219E958BDA7D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653326" y="5260108"/>
                <a:ext cx="792360" cy="24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D332D212-43C9-2394-0F0C-82720AB38773}"/>
                  </a:ext>
                </a:extLst>
              </p14:cNvPr>
              <p14:cNvContentPartPr/>
              <p14:nvPr/>
            </p14:nvContentPartPr>
            <p14:xfrm>
              <a:off x="7706966" y="7661760"/>
              <a:ext cx="638640" cy="5616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D332D212-43C9-2394-0F0C-82720AB38773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653326" y="7554120"/>
                <a:ext cx="746280" cy="271800"/>
              </a:xfrm>
              <a:prstGeom prst="rect">
                <a:avLst/>
              </a:prstGeom>
            </p:spPr>
          </p:pic>
        </mc:Fallback>
      </mc:AlternateContent>
      <p:sp>
        <p:nvSpPr>
          <p:cNvPr id="35" name="TextBox 34">
            <a:extLst>
              <a:ext uri="{FF2B5EF4-FFF2-40B4-BE49-F238E27FC236}">
                <a16:creationId xmlns:a16="http://schemas.microsoft.com/office/drawing/2014/main" id="{91B3D72C-3550-2891-AA94-9E8120BC058E}"/>
              </a:ext>
            </a:extLst>
          </p:cNvPr>
          <p:cNvSpPr txBox="1"/>
          <p:nvPr/>
        </p:nvSpPr>
        <p:spPr>
          <a:xfrm>
            <a:off x="228600" y="726426"/>
            <a:ext cx="11120199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lnSpc>
                <a:spcPct val="150000"/>
              </a:lnSpc>
              <a:buSzPct val="100000"/>
              <a:buFont typeface="+mj-lt"/>
              <a:buAutoNum type="arabicPeriod"/>
            </a:pPr>
            <a:r>
              <a:rPr lang="en-US" sz="16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Using a for loop we segregate Clusters.</a:t>
            </a:r>
          </a:p>
          <a:p>
            <a:pPr marL="342900" indent="-342900">
              <a:lnSpc>
                <a:spcPct val="150000"/>
              </a:lnSpc>
              <a:buSzPct val="100000"/>
              <a:buFont typeface="+mj-lt"/>
              <a:buAutoNum type="arabicPeriod"/>
            </a:pPr>
            <a:r>
              <a:rPr lang="en-US" sz="16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Perform </a:t>
            </a:r>
            <a:r>
              <a:rPr lang="en-US" sz="1600" dirty="0" err="1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train_test_split</a:t>
            </a:r>
            <a:r>
              <a:rPr lang="en-US" sz="16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on the cluster.</a:t>
            </a:r>
          </a:p>
          <a:p>
            <a:pPr marL="342900" indent="-342900">
              <a:lnSpc>
                <a:spcPct val="150000"/>
              </a:lnSpc>
              <a:buSzPct val="100000"/>
              <a:buFont typeface="+mj-lt"/>
              <a:buAutoNum type="arabicPeriod"/>
            </a:pPr>
            <a:r>
              <a:rPr lang="en-US" sz="16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Run the </a:t>
            </a:r>
            <a:r>
              <a:rPr lang="en-US" sz="1600" dirty="0" err="1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GridSearchCV</a:t>
            </a:r>
            <a:r>
              <a:rPr lang="en-US" sz="16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for choosing the best parameters for </a:t>
            </a:r>
            <a:r>
              <a:rPr lang="en-US" sz="1600" dirty="0" err="1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RandomForestClassifier</a:t>
            </a:r>
            <a:r>
              <a:rPr lang="en-US" sz="16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(RFC) and </a:t>
            </a:r>
            <a:r>
              <a:rPr lang="en-US" sz="1600" dirty="0" err="1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KNeighborsClassifier</a:t>
            </a:r>
            <a:r>
              <a:rPr lang="en-US" sz="16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(KNN).</a:t>
            </a:r>
          </a:p>
          <a:p>
            <a:pPr marL="342900" indent="-342900">
              <a:lnSpc>
                <a:spcPct val="150000"/>
              </a:lnSpc>
              <a:buSzPct val="100000"/>
              <a:buFont typeface="+mj-lt"/>
              <a:buAutoNum type="arabicPeriod"/>
            </a:pPr>
            <a:r>
              <a:rPr lang="en-US" sz="16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Using the best parameters run the model and evaluate them on the </a:t>
            </a:r>
            <a:r>
              <a:rPr lang="en-US" sz="1600" dirty="0" err="1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accuracy_score</a:t>
            </a:r>
            <a:r>
              <a:rPr lang="en-US" sz="16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and </a:t>
            </a:r>
            <a:r>
              <a:rPr lang="en-US" sz="1600" dirty="0" err="1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roc_auc_score</a:t>
            </a:r>
            <a:r>
              <a:rPr lang="en-US" sz="16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.</a:t>
            </a:r>
          </a:p>
          <a:p>
            <a:pPr marL="342900" indent="-342900">
              <a:lnSpc>
                <a:spcPct val="150000"/>
              </a:lnSpc>
              <a:buSzPct val="100000"/>
              <a:buFont typeface="+mj-lt"/>
              <a:buAutoNum type="arabicPeriod"/>
            </a:pPr>
            <a:r>
              <a:rPr lang="en-US" sz="16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Comparing the scores we select and save the best model for each Cluster. </a:t>
            </a:r>
            <a:endParaRPr lang="en-US" sz="1600" dirty="0"/>
          </a:p>
          <a:p>
            <a:endParaRPr lang="en-US" sz="16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188601" y="3473529"/>
            <a:ext cx="8951000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Font typeface="+mj-lt"/>
              <a:buAutoNum type="arabicPeriod" startAt="2"/>
            </a:pP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1188601" y="3917752"/>
            <a:ext cx="8951000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buSzPct val="100000"/>
              <a:buFont typeface="+mj-lt"/>
              <a:buAutoNum type="arabicPeriod" startAt="3"/>
            </a:pP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1188601" y="4717375"/>
            <a:ext cx="8951000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799"/>
              </a:lnSpc>
              <a:buSzPct val="100000"/>
              <a:buFont typeface="+mj-lt"/>
              <a:buAutoNum type="arabicPeriod" startAt="4"/>
            </a:pP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1188601" y="5516999"/>
            <a:ext cx="8951000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799"/>
              </a:lnSpc>
              <a:buSzPct val="100000"/>
              <a:buFont typeface="+mj-lt"/>
              <a:buAutoNum type="arabicPeriod" startAt="5"/>
            </a:pPr>
            <a:endParaRPr lang="en-US" sz="175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7BEC197-D3DD-80E7-9415-DA9D60A4AA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543" y="1273763"/>
            <a:ext cx="13269313" cy="6270037"/>
          </a:xfrm>
          <a:prstGeom prst="rect">
            <a:avLst/>
          </a:prstGeom>
        </p:spPr>
      </p:pic>
      <p:sp>
        <p:nvSpPr>
          <p:cNvPr id="12" name="Text 1">
            <a:extLst>
              <a:ext uri="{FF2B5EF4-FFF2-40B4-BE49-F238E27FC236}">
                <a16:creationId xmlns:a16="http://schemas.microsoft.com/office/drawing/2014/main" id="{6ED13882-5B12-E62C-A869-D62A16E2D74F}"/>
              </a:ext>
            </a:extLst>
          </p:cNvPr>
          <p:cNvSpPr/>
          <p:nvPr/>
        </p:nvSpPr>
        <p:spPr>
          <a:xfrm>
            <a:off x="457199" y="32053"/>
            <a:ext cx="10839451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3500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Prediction with the saved model on </a:t>
            </a:r>
            <a:r>
              <a:rPr lang="en-US" sz="3500" b="1" dirty="0" err="1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Input_CSV</a:t>
            </a:r>
            <a:r>
              <a:rPr lang="en-US" sz="3500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 file</a:t>
            </a:r>
            <a:endParaRPr lang="en-US" sz="3500" dirty="0"/>
          </a:p>
        </p:txBody>
      </p:sp>
    </p:spTree>
    <p:extLst>
      <p:ext uri="{BB962C8B-B14F-4D97-AF65-F5344CB8AC3E}">
        <p14:creationId xmlns:p14="http://schemas.microsoft.com/office/powerpoint/2010/main" val="15659906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 w="55483">
            <a:solidFill>
              <a:srgbClr val="DFDFEB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" name="Text 1"/>
          <p:cNvSpPr/>
          <p:nvPr/>
        </p:nvSpPr>
        <p:spPr>
          <a:xfrm>
            <a:off x="4125687" y="1541451"/>
            <a:ext cx="10276114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Conclusion: Thyroid Disease Detection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4125687" y="2754086"/>
            <a:ext cx="9671513" cy="293245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21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The thyroid disease detection solution will help the medical teams to detect thyroidal disease in patients based on the features, symptoms and quantity of 4 hormones. This solution eliminates human error and increases efficiency in diagnosing thyroid disease. After the prediction, necessary medical action will be taken by the concerned authorities.  </a:t>
            </a:r>
            <a:endParaRPr lang="en-US" sz="21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 w="55483">
            <a:solidFill>
              <a:srgbClr val="DFDFEB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" name="Text 1"/>
          <p:cNvSpPr/>
          <p:nvPr/>
        </p:nvSpPr>
        <p:spPr>
          <a:xfrm>
            <a:off x="4490799" y="2817971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References: 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4490799" y="3845600"/>
            <a:ext cx="930640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Data source: </a:t>
            </a:r>
            <a:r>
              <a:rPr lang="en-US" sz="1750" u="sng" dirty="0">
                <a:solidFill>
                  <a:srgbClr val="2D4DF2"/>
                </a:solidFill>
                <a:latin typeface="PT Sans" pitchFamily="34" charset="0"/>
                <a:ea typeface="PT Sans" pitchFamily="34" charset="-122"/>
                <a:cs typeface="PT Sans" pitchFamily="34" charset="-12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https://archive.ics.uci.edu/</a:t>
            </a: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4490799" y="4450913"/>
            <a:ext cx="930640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Preprocessing: </a:t>
            </a:r>
            <a:r>
              <a:rPr lang="en-US" sz="1750" u="sng" dirty="0">
                <a:solidFill>
                  <a:srgbClr val="2D4DF2"/>
                </a:solidFill>
                <a:latin typeface="PT Sans" pitchFamily="34" charset="0"/>
                <a:ea typeface="PT Sans" pitchFamily="34" charset="-122"/>
                <a:cs typeface="PT Sans" pitchFamily="34" charset="-12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https://pypi.org/project/imbalanced-learn/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4490799" y="5056227"/>
            <a:ext cx="930640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Google.com for images</a:t>
            </a:r>
            <a:endParaRPr lang="en-US" sz="17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 w="55483">
            <a:solidFill>
              <a:srgbClr val="DFDFEB"/>
            </a:solidFill>
            <a:prstDash val="solid"/>
          </a:ln>
        </p:spPr>
        <p:txBody>
          <a:bodyPr/>
          <a:lstStyle/>
          <a:p>
            <a:endParaRPr lang="en-US" dirty="0"/>
          </a:p>
        </p:txBody>
      </p:sp>
      <p:sp>
        <p:nvSpPr>
          <p:cNvPr id="4" name="Text 1"/>
          <p:cNvSpPr/>
          <p:nvPr/>
        </p:nvSpPr>
        <p:spPr>
          <a:xfrm>
            <a:off x="999091" y="3073404"/>
            <a:ext cx="520446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Problem Statement: 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999091" y="3887190"/>
            <a:ext cx="10140977" cy="115316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21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To create a Classification model using machine learning algorithms for predicting the type of Thyroid a person has, based on the patient' s data, aiding medical professionals in :</a:t>
            </a: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999091" y="5129164"/>
            <a:ext cx="9578102" cy="124384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Accurate predictions</a:t>
            </a:r>
          </a:p>
          <a:p>
            <a:pPr marL="342900" indent="-342900">
              <a:lnSpc>
                <a:spcPts val="2799"/>
              </a:lnSpc>
              <a:buSzPct val="100000"/>
              <a:buFontTx/>
              <a:buChar char="•"/>
            </a:pPr>
            <a:r>
              <a:rPr lang="en-US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Efficiency in detecting Thyroid type</a:t>
            </a:r>
          </a:p>
          <a:p>
            <a:pPr marL="342900" indent="-342900">
              <a:lnSpc>
                <a:spcPts val="2799"/>
              </a:lnSpc>
              <a:buSzPct val="100000"/>
              <a:buFontTx/>
              <a:buChar char="•"/>
            </a:pPr>
            <a:r>
              <a:rPr lang="en-US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Reducing human error</a:t>
            </a:r>
            <a:endParaRPr lang="en-US" dirty="0"/>
          </a:p>
          <a:p>
            <a:pPr marL="342900" indent="-342900">
              <a:lnSpc>
                <a:spcPts val="2799"/>
              </a:lnSpc>
              <a:buSzPct val="100000"/>
              <a:buFontTx/>
              <a:buChar char="•"/>
            </a:pPr>
            <a:endParaRPr lang="en-US" sz="1750" dirty="0"/>
          </a:p>
          <a:p>
            <a:pPr marL="342900" indent="-342900" algn="l">
              <a:lnSpc>
                <a:spcPts val="2799"/>
              </a:lnSpc>
              <a:buSzPct val="100000"/>
              <a:buChar char="•"/>
            </a:pP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2703790" y="6319957"/>
            <a:ext cx="9578102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2703790" y="6764179"/>
            <a:ext cx="9578102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endParaRPr lang="en-US" sz="1750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22302"/>
            <a:ext cx="14630400" cy="264283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 w="55483">
            <a:solidFill>
              <a:srgbClr val="DFDFEB"/>
            </a:solidFill>
            <a:prstDash val="solid"/>
          </a:ln>
        </p:spPr>
        <p:txBody>
          <a:bodyPr/>
          <a:lstStyle/>
          <a:p>
            <a:endParaRPr lang="en-US" dirty="0"/>
          </a:p>
        </p:txBody>
      </p:sp>
      <p:sp>
        <p:nvSpPr>
          <p:cNvPr id="4" name="Shape 1"/>
          <p:cNvSpPr/>
          <p:nvPr/>
        </p:nvSpPr>
        <p:spPr>
          <a:xfrm>
            <a:off x="2348389" y="2252901"/>
            <a:ext cx="9933503" cy="27742"/>
          </a:xfrm>
          <a:prstGeom prst="rect">
            <a:avLst/>
          </a:prstGeom>
          <a:solidFill>
            <a:srgbClr val="DFDFEB"/>
          </a:solidFill>
          <a:ln/>
        </p:spPr>
        <p:txBody>
          <a:bodyPr/>
          <a:lstStyle/>
          <a:p>
            <a:endParaRPr lang="en-US" dirty="0"/>
          </a:p>
        </p:txBody>
      </p:sp>
      <p:sp>
        <p:nvSpPr>
          <p:cNvPr id="5" name="Shape 2"/>
          <p:cNvSpPr/>
          <p:nvPr/>
        </p:nvSpPr>
        <p:spPr>
          <a:xfrm>
            <a:off x="3069729" y="2252841"/>
            <a:ext cx="27742" cy="0"/>
          </a:xfrm>
          <a:prstGeom prst="rect">
            <a:avLst/>
          </a:prstGeom>
          <a:solidFill>
            <a:srgbClr val="2D4DF2"/>
          </a:solidFill>
          <a:ln/>
        </p:spPr>
        <p:txBody>
          <a:bodyPr/>
          <a:lstStyle/>
          <a:p>
            <a:endParaRPr lang="en-US" dirty="0"/>
          </a:p>
        </p:txBody>
      </p:sp>
      <p:sp>
        <p:nvSpPr>
          <p:cNvPr id="6" name="Shape 3"/>
          <p:cNvSpPr/>
          <p:nvPr/>
        </p:nvSpPr>
        <p:spPr>
          <a:xfrm>
            <a:off x="2833687" y="2002929"/>
            <a:ext cx="499943" cy="499943"/>
          </a:xfrm>
          <a:prstGeom prst="roundRect">
            <a:avLst>
              <a:gd name="adj" fmla="val 80001"/>
            </a:avLst>
          </a:prstGeom>
          <a:solidFill>
            <a:srgbClr val="F3F3FF"/>
          </a:solidFill>
          <a:ln w="27742">
            <a:solidFill>
              <a:srgbClr val="2D4DF2"/>
            </a:solidFill>
            <a:prstDash val="solid"/>
          </a:ln>
        </p:spPr>
        <p:txBody>
          <a:bodyPr/>
          <a:lstStyle/>
          <a:p>
            <a:endParaRPr lang="en-US" dirty="0"/>
          </a:p>
        </p:txBody>
      </p:sp>
      <p:sp>
        <p:nvSpPr>
          <p:cNvPr id="7" name="Text 4"/>
          <p:cNvSpPr/>
          <p:nvPr/>
        </p:nvSpPr>
        <p:spPr>
          <a:xfrm>
            <a:off x="2984540" y="2044601"/>
            <a:ext cx="19812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2D4DF2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1</a:t>
            </a:r>
            <a:endParaRPr lang="en-US" sz="2624" dirty="0"/>
          </a:p>
        </p:txBody>
      </p:sp>
      <p:sp>
        <p:nvSpPr>
          <p:cNvPr id="8" name="Text 5"/>
          <p:cNvSpPr/>
          <p:nvPr/>
        </p:nvSpPr>
        <p:spPr>
          <a:xfrm>
            <a:off x="2481603" y="2808327"/>
            <a:ext cx="1176251" cy="73860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799"/>
              </a:lnSpc>
              <a:buNone/>
            </a:pPr>
            <a:r>
              <a:rPr lang="en-US" sz="1750" b="1" dirty="0">
                <a:solidFill>
                  <a:srgbClr val="2D4DF2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Data Ingestion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4762321" y="2252841"/>
            <a:ext cx="27742" cy="0"/>
          </a:xfrm>
          <a:prstGeom prst="rect">
            <a:avLst/>
          </a:prstGeom>
          <a:solidFill>
            <a:srgbClr val="015F98"/>
          </a:solidFill>
          <a:ln/>
        </p:spPr>
        <p:txBody>
          <a:bodyPr/>
          <a:lstStyle/>
          <a:p>
            <a:endParaRPr lang="en-US" dirty="0"/>
          </a:p>
        </p:txBody>
      </p:sp>
      <p:sp>
        <p:nvSpPr>
          <p:cNvPr id="10" name="Shape 7"/>
          <p:cNvSpPr/>
          <p:nvPr/>
        </p:nvSpPr>
        <p:spPr>
          <a:xfrm>
            <a:off x="4526280" y="2002929"/>
            <a:ext cx="499943" cy="499943"/>
          </a:xfrm>
          <a:prstGeom prst="roundRect">
            <a:avLst>
              <a:gd name="adj" fmla="val 80001"/>
            </a:avLst>
          </a:prstGeom>
          <a:solidFill>
            <a:srgbClr val="F3F3FF"/>
          </a:solidFill>
          <a:ln w="27742">
            <a:solidFill>
              <a:srgbClr val="015F98"/>
            </a:solidFill>
            <a:prstDash val="solid"/>
          </a:ln>
        </p:spPr>
        <p:txBody>
          <a:bodyPr/>
          <a:lstStyle/>
          <a:p>
            <a:endParaRPr lang="en-US" dirty="0"/>
          </a:p>
        </p:txBody>
      </p:sp>
      <p:sp>
        <p:nvSpPr>
          <p:cNvPr id="11" name="Text 8"/>
          <p:cNvSpPr/>
          <p:nvPr/>
        </p:nvSpPr>
        <p:spPr>
          <a:xfrm>
            <a:off x="4677132" y="2044601"/>
            <a:ext cx="19812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015F98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2</a:t>
            </a:r>
            <a:endParaRPr lang="en-US" sz="2624" dirty="0"/>
          </a:p>
        </p:txBody>
      </p:sp>
      <p:sp>
        <p:nvSpPr>
          <p:cNvPr id="12" name="Text 9"/>
          <p:cNvSpPr/>
          <p:nvPr/>
        </p:nvSpPr>
        <p:spPr>
          <a:xfrm>
            <a:off x="4023485" y="2808327"/>
            <a:ext cx="1505414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799"/>
              </a:lnSpc>
              <a:buNone/>
            </a:pPr>
            <a:r>
              <a:rPr lang="en-US" sz="1750" b="1" dirty="0">
                <a:solidFill>
                  <a:srgbClr val="204C8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Data Preprocessing </a:t>
            </a:r>
            <a:r>
              <a:rPr lang="en-US" sz="175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6454914" y="2252841"/>
            <a:ext cx="27742" cy="0"/>
          </a:xfrm>
          <a:prstGeom prst="rect">
            <a:avLst/>
          </a:prstGeom>
          <a:solidFill>
            <a:srgbClr val="AD1F96"/>
          </a:solidFill>
          <a:ln/>
        </p:spPr>
        <p:txBody>
          <a:bodyPr/>
          <a:lstStyle/>
          <a:p>
            <a:endParaRPr lang="en-US" dirty="0"/>
          </a:p>
        </p:txBody>
      </p:sp>
      <p:sp>
        <p:nvSpPr>
          <p:cNvPr id="14" name="Shape 11"/>
          <p:cNvSpPr/>
          <p:nvPr/>
        </p:nvSpPr>
        <p:spPr>
          <a:xfrm>
            <a:off x="6218873" y="2002929"/>
            <a:ext cx="499943" cy="499943"/>
          </a:xfrm>
          <a:prstGeom prst="roundRect">
            <a:avLst>
              <a:gd name="adj" fmla="val 80001"/>
            </a:avLst>
          </a:prstGeom>
          <a:solidFill>
            <a:srgbClr val="F3F3FF"/>
          </a:solidFill>
          <a:ln w="27742">
            <a:solidFill>
              <a:srgbClr val="AD1F96"/>
            </a:solidFill>
            <a:prstDash val="solid"/>
          </a:ln>
        </p:spPr>
        <p:txBody>
          <a:bodyPr/>
          <a:lstStyle/>
          <a:p>
            <a:endParaRPr lang="en-US" dirty="0"/>
          </a:p>
        </p:txBody>
      </p:sp>
      <p:sp>
        <p:nvSpPr>
          <p:cNvPr id="15" name="Text 12"/>
          <p:cNvSpPr/>
          <p:nvPr/>
        </p:nvSpPr>
        <p:spPr>
          <a:xfrm>
            <a:off x="6369725" y="2044601"/>
            <a:ext cx="19812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AD1F96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3</a:t>
            </a:r>
            <a:endParaRPr lang="en-US" sz="2624" dirty="0"/>
          </a:p>
        </p:txBody>
      </p:sp>
      <p:sp>
        <p:nvSpPr>
          <p:cNvPr id="16" name="Text 13"/>
          <p:cNvSpPr/>
          <p:nvPr/>
        </p:nvSpPr>
        <p:spPr>
          <a:xfrm>
            <a:off x="5894530" y="2808328"/>
            <a:ext cx="1203339" cy="70824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799"/>
              </a:lnSpc>
              <a:buNone/>
            </a:pPr>
            <a:r>
              <a:rPr lang="en-US" sz="1750" b="1" dirty="0">
                <a:solidFill>
                  <a:srgbClr val="DA33B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Data Clustering</a:t>
            </a:r>
            <a:endParaRPr lang="en-US" sz="1750" dirty="0"/>
          </a:p>
        </p:txBody>
      </p:sp>
      <p:sp>
        <p:nvSpPr>
          <p:cNvPr id="17" name="Shape 14"/>
          <p:cNvSpPr/>
          <p:nvPr/>
        </p:nvSpPr>
        <p:spPr>
          <a:xfrm>
            <a:off x="8147506" y="2252841"/>
            <a:ext cx="27742" cy="0"/>
          </a:xfrm>
          <a:prstGeom prst="rect">
            <a:avLst/>
          </a:prstGeom>
          <a:solidFill>
            <a:srgbClr val="2D4DF2"/>
          </a:solidFill>
          <a:ln/>
        </p:spPr>
        <p:txBody>
          <a:bodyPr/>
          <a:lstStyle/>
          <a:p>
            <a:endParaRPr lang="en-US" dirty="0"/>
          </a:p>
        </p:txBody>
      </p:sp>
      <p:sp>
        <p:nvSpPr>
          <p:cNvPr id="18" name="Shape 15"/>
          <p:cNvSpPr/>
          <p:nvPr/>
        </p:nvSpPr>
        <p:spPr>
          <a:xfrm>
            <a:off x="7911465" y="2002929"/>
            <a:ext cx="499943" cy="499943"/>
          </a:xfrm>
          <a:prstGeom prst="roundRect">
            <a:avLst>
              <a:gd name="adj" fmla="val 80001"/>
            </a:avLst>
          </a:prstGeom>
          <a:solidFill>
            <a:srgbClr val="F3F3FF"/>
          </a:solidFill>
          <a:ln w="27742">
            <a:solidFill>
              <a:srgbClr val="2D4DF2"/>
            </a:solidFill>
            <a:prstDash val="solid"/>
          </a:ln>
        </p:spPr>
        <p:txBody>
          <a:bodyPr/>
          <a:lstStyle/>
          <a:p>
            <a:endParaRPr lang="en-US" dirty="0"/>
          </a:p>
        </p:txBody>
      </p:sp>
      <p:sp>
        <p:nvSpPr>
          <p:cNvPr id="19" name="Text 16"/>
          <p:cNvSpPr/>
          <p:nvPr/>
        </p:nvSpPr>
        <p:spPr>
          <a:xfrm>
            <a:off x="8062317" y="2044601"/>
            <a:ext cx="19812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2D4DF2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4</a:t>
            </a:r>
            <a:endParaRPr lang="en-US" sz="2624" dirty="0"/>
          </a:p>
        </p:txBody>
      </p:sp>
      <p:sp>
        <p:nvSpPr>
          <p:cNvPr id="20" name="Text 17"/>
          <p:cNvSpPr/>
          <p:nvPr/>
        </p:nvSpPr>
        <p:spPr>
          <a:xfrm>
            <a:off x="7289341" y="2840001"/>
            <a:ext cx="1771813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799"/>
              </a:lnSpc>
              <a:buNone/>
            </a:pPr>
            <a:r>
              <a:rPr lang="en-US" sz="1750" b="1" dirty="0">
                <a:solidFill>
                  <a:srgbClr val="2D4DF2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Train Test Split for each cluster</a:t>
            </a:r>
            <a:endParaRPr lang="en-US" sz="1750" dirty="0"/>
          </a:p>
        </p:txBody>
      </p:sp>
      <p:sp>
        <p:nvSpPr>
          <p:cNvPr id="21" name="Shape 18"/>
          <p:cNvSpPr/>
          <p:nvPr/>
        </p:nvSpPr>
        <p:spPr>
          <a:xfrm>
            <a:off x="9840099" y="2252841"/>
            <a:ext cx="27742" cy="0"/>
          </a:xfrm>
          <a:prstGeom prst="rect">
            <a:avLst/>
          </a:prstGeom>
          <a:solidFill>
            <a:srgbClr val="015F98"/>
          </a:solidFill>
          <a:ln/>
        </p:spPr>
        <p:txBody>
          <a:bodyPr/>
          <a:lstStyle/>
          <a:p>
            <a:endParaRPr lang="en-US" dirty="0"/>
          </a:p>
        </p:txBody>
      </p:sp>
      <p:sp>
        <p:nvSpPr>
          <p:cNvPr id="22" name="Shape 19"/>
          <p:cNvSpPr/>
          <p:nvPr/>
        </p:nvSpPr>
        <p:spPr>
          <a:xfrm>
            <a:off x="9604058" y="2002929"/>
            <a:ext cx="499943" cy="499943"/>
          </a:xfrm>
          <a:prstGeom prst="roundRect">
            <a:avLst>
              <a:gd name="adj" fmla="val 80001"/>
            </a:avLst>
          </a:prstGeom>
          <a:solidFill>
            <a:srgbClr val="F3F3FF"/>
          </a:solidFill>
          <a:ln w="27742">
            <a:solidFill>
              <a:srgbClr val="015F98"/>
            </a:solidFill>
            <a:prstDash val="solid"/>
          </a:ln>
        </p:spPr>
        <p:txBody>
          <a:bodyPr/>
          <a:lstStyle/>
          <a:p>
            <a:endParaRPr lang="en-US" dirty="0"/>
          </a:p>
        </p:txBody>
      </p:sp>
      <p:sp>
        <p:nvSpPr>
          <p:cNvPr id="23" name="Text 20"/>
          <p:cNvSpPr/>
          <p:nvPr/>
        </p:nvSpPr>
        <p:spPr>
          <a:xfrm>
            <a:off x="9754910" y="2044601"/>
            <a:ext cx="19812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015F98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5</a:t>
            </a:r>
            <a:endParaRPr lang="en-US" sz="2624" dirty="0"/>
          </a:p>
        </p:txBody>
      </p:sp>
      <p:sp>
        <p:nvSpPr>
          <p:cNvPr id="24" name="Text 21"/>
          <p:cNvSpPr/>
          <p:nvPr/>
        </p:nvSpPr>
        <p:spPr>
          <a:xfrm>
            <a:off x="9101503" y="2808327"/>
            <a:ext cx="1720093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799"/>
              </a:lnSpc>
              <a:buNone/>
            </a:pPr>
            <a:r>
              <a:rPr lang="en-US" sz="1750" b="1" dirty="0">
                <a:solidFill>
                  <a:srgbClr val="204C8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Model selection for each cluster</a:t>
            </a:r>
            <a:endParaRPr lang="en-US" sz="1750" dirty="0"/>
          </a:p>
        </p:txBody>
      </p:sp>
      <p:sp>
        <p:nvSpPr>
          <p:cNvPr id="25" name="Shape 22"/>
          <p:cNvSpPr/>
          <p:nvPr/>
        </p:nvSpPr>
        <p:spPr>
          <a:xfrm>
            <a:off x="11532691" y="2252841"/>
            <a:ext cx="27742" cy="0"/>
          </a:xfrm>
          <a:prstGeom prst="rect">
            <a:avLst/>
          </a:prstGeom>
          <a:solidFill>
            <a:srgbClr val="AD1F96"/>
          </a:solidFill>
          <a:ln/>
        </p:spPr>
        <p:txBody>
          <a:bodyPr/>
          <a:lstStyle/>
          <a:p>
            <a:endParaRPr lang="en-US" dirty="0"/>
          </a:p>
        </p:txBody>
      </p:sp>
      <p:sp>
        <p:nvSpPr>
          <p:cNvPr id="26" name="Shape 23"/>
          <p:cNvSpPr/>
          <p:nvPr/>
        </p:nvSpPr>
        <p:spPr>
          <a:xfrm>
            <a:off x="11296650" y="2002929"/>
            <a:ext cx="499943" cy="499943"/>
          </a:xfrm>
          <a:prstGeom prst="roundRect">
            <a:avLst>
              <a:gd name="adj" fmla="val 80001"/>
            </a:avLst>
          </a:prstGeom>
          <a:solidFill>
            <a:srgbClr val="F3F3FF"/>
          </a:solidFill>
          <a:ln w="27742">
            <a:solidFill>
              <a:srgbClr val="AD1F96"/>
            </a:solidFill>
            <a:prstDash val="solid"/>
          </a:ln>
        </p:spPr>
        <p:txBody>
          <a:bodyPr/>
          <a:lstStyle/>
          <a:p>
            <a:endParaRPr lang="en-US" dirty="0"/>
          </a:p>
        </p:txBody>
      </p:sp>
      <p:sp>
        <p:nvSpPr>
          <p:cNvPr id="27" name="Text 24"/>
          <p:cNvSpPr/>
          <p:nvPr/>
        </p:nvSpPr>
        <p:spPr>
          <a:xfrm>
            <a:off x="11447502" y="2044601"/>
            <a:ext cx="19812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AD1F96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6</a:t>
            </a:r>
            <a:endParaRPr lang="en-US" sz="2624" dirty="0"/>
          </a:p>
        </p:txBody>
      </p:sp>
      <p:sp>
        <p:nvSpPr>
          <p:cNvPr id="28" name="Text 25"/>
          <p:cNvSpPr/>
          <p:nvPr/>
        </p:nvSpPr>
        <p:spPr>
          <a:xfrm>
            <a:off x="10962305" y="2794339"/>
            <a:ext cx="1366634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799"/>
              </a:lnSpc>
              <a:buNone/>
            </a:pPr>
            <a:r>
              <a:rPr lang="en-US" sz="1750" b="1" dirty="0">
                <a:solidFill>
                  <a:srgbClr val="DA33B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Save model and Predict</a:t>
            </a:r>
            <a:endParaRPr lang="en-US" sz="1750" dirty="0"/>
          </a:p>
        </p:txBody>
      </p:sp>
      <p:sp>
        <p:nvSpPr>
          <p:cNvPr id="29" name="Text 26"/>
          <p:cNvSpPr/>
          <p:nvPr/>
        </p:nvSpPr>
        <p:spPr>
          <a:xfrm>
            <a:off x="1626417" y="4637607"/>
            <a:ext cx="7977641" cy="49612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800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Project Architecture: A Streamlined Workflow</a:t>
            </a:r>
            <a:endParaRPr lang="en-US" sz="2800" dirty="0"/>
          </a:p>
        </p:txBody>
      </p:sp>
      <p:sp>
        <p:nvSpPr>
          <p:cNvPr id="30" name="Text 27"/>
          <p:cNvSpPr/>
          <p:nvPr/>
        </p:nvSpPr>
        <p:spPr>
          <a:xfrm>
            <a:off x="1639276" y="5243632"/>
            <a:ext cx="9921158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20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 description of the process view of the architecture. Describes the tasks (processes) involved in the system's execution, from data ingestion to model selection and tuning, ensuring a robust and efficient system for thyroid disease detection.</a:t>
            </a:r>
            <a:endParaRPr lang="en-US" sz="20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-6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 w="55483">
            <a:solidFill>
              <a:srgbClr val="DFDFEB"/>
            </a:solidFill>
            <a:prstDash val="solid"/>
          </a:ln>
        </p:spPr>
        <p:txBody>
          <a:bodyPr/>
          <a:lstStyle/>
          <a:p>
            <a:endParaRPr lang="en-US" dirty="0"/>
          </a:p>
        </p:txBody>
      </p:sp>
      <p:sp>
        <p:nvSpPr>
          <p:cNvPr id="4" name="Text 1"/>
          <p:cNvSpPr/>
          <p:nvPr/>
        </p:nvSpPr>
        <p:spPr>
          <a:xfrm>
            <a:off x="1030566" y="817643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3200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Tools Used:</a:t>
            </a:r>
            <a:endParaRPr lang="en-US" sz="3200" dirty="0"/>
          </a:p>
        </p:txBody>
      </p:sp>
      <p:sp>
        <p:nvSpPr>
          <p:cNvPr id="5" name="Text 2"/>
          <p:cNvSpPr/>
          <p:nvPr/>
        </p:nvSpPr>
        <p:spPr>
          <a:xfrm>
            <a:off x="1030566" y="1447502"/>
            <a:ext cx="9933503" cy="142551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Tools</a:t>
            </a: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: Python</a:t>
            </a:r>
          </a:p>
          <a:p>
            <a:pPr>
              <a:lnSpc>
                <a:spcPts val="2799"/>
              </a:lnSpc>
            </a:pPr>
            <a:r>
              <a:rPr lang="en-US" sz="175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Platform</a:t>
            </a: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: </a:t>
            </a:r>
            <a:r>
              <a:rPr lang="en-US" sz="1750" dirty="0" err="1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Jupyter</a:t>
            </a: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Notebook, Visual Studio Code</a:t>
            </a:r>
          </a:p>
          <a:p>
            <a:pPr>
              <a:lnSpc>
                <a:spcPts val="2799"/>
              </a:lnSpc>
            </a:pPr>
            <a:r>
              <a:rPr lang="en-US" sz="1750" b="1" dirty="0" err="1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LibraryUsed</a:t>
            </a: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: </a:t>
            </a:r>
            <a:r>
              <a:rPr lang="en-US" sz="1750" dirty="0" err="1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Numpy</a:t>
            </a: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, Pandas, matplotlib, seaborn, Scikit-learn</a:t>
            </a:r>
            <a:endParaRPr lang="en-US" sz="1750" dirty="0"/>
          </a:p>
          <a:p>
            <a:pPr>
              <a:lnSpc>
                <a:spcPts val="2799"/>
              </a:lnSpc>
            </a:pPr>
            <a:endParaRPr lang="en-US" sz="1750" dirty="0"/>
          </a:p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2348389" y="4332803"/>
            <a:ext cx="993350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pic>
        <p:nvPicPr>
          <p:cNvPr id="43" name="Picture 2" descr="Image result for IMAGES OF PYTHON LANGUAGE">
            <a:extLst>
              <a:ext uri="{FF2B5EF4-FFF2-40B4-BE49-F238E27FC236}">
                <a16:creationId xmlns:a16="http://schemas.microsoft.com/office/drawing/2014/main" id="{D75FA468-839C-160B-7121-D7787BFCA3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167" y="3233021"/>
            <a:ext cx="1433562" cy="1425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3" descr="Image result for IMAGES OF JUPYTER NOTEBOOK">
            <a:extLst>
              <a:ext uri="{FF2B5EF4-FFF2-40B4-BE49-F238E27FC236}">
                <a16:creationId xmlns:a16="http://schemas.microsoft.com/office/drawing/2014/main" id="{5DBDB997-E618-0B30-5399-1721B41E1F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2900" y="3434043"/>
            <a:ext cx="1342215" cy="1211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4" descr="scikit-learn - Wikipedia">
            <a:extLst>
              <a:ext uri="{FF2B5EF4-FFF2-40B4-BE49-F238E27FC236}">
                <a16:creationId xmlns:a16="http://schemas.microsoft.com/office/drawing/2014/main" id="{D11C5939-A1B1-5459-8CFA-62E7D49BEB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3958" y="5586964"/>
            <a:ext cx="2123284" cy="1070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2E2A70F2-AC97-3597-A85D-2F50C7F6BAC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471" y="3434044"/>
            <a:ext cx="2855429" cy="1211102"/>
          </a:xfrm>
          <a:prstGeom prst="rect">
            <a:avLst/>
          </a:prstGeom>
          <a:noFill/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F982C02A-31FE-CF5D-B659-672302A567B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742" y="4645147"/>
            <a:ext cx="2142751" cy="947837"/>
          </a:xfrm>
          <a:prstGeom prst="rect">
            <a:avLst/>
          </a:prstGeom>
          <a:noFill/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BDBFB845-DD19-3510-C72B-34FFC43D568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8778" y="5586964"/>
            <a:ext cx="2961404" cy="743402"/>
          </a:xfrm>
          <a:prstGeom prst="rect">
            <a:avLst/>
          </a:prstGeom>
          <a:noFill/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7F874231-6B74-6BD4-0A26-EFD846A2DCC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2715" y="4645145"/>
            <a:ext cx="2780123" cy="9418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 w="38814">
            <a:solidFill>
              <a:srgbClr val="DFDFEB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" name="Text 1"/>
          <p:cNvSpPr/>
          <p:nvPr/>
        </p:nvSpPr>
        <p:spPr>
          <a:xfrm>
            <a:off x="5921298" y="166420"/>
            <a:ext cx="2568704" cy="46579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1914"/>
              </a:lnSpc>
              <a:buNone/>
            </a:pPr>
            <a:r>
              <a:rPr lang="en-US" sz="2500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Data Description</a:t>
            </a:r>
            <a:endParaRPr lang="en-US" sz="2500" dirty="0"/>
          </a:p>
        </p:txBody>
      </p:sp>
      <p:sp>
        <p:nvSpPr>
          <p:cNvPr id="5" name="Shape 2"/>
          <p:cNvSpPr/>
          <p:nvPr/>
        </p:nvSpPr>
        <p:spPr>
          <a:xfrm>
            <a:off x="174191" y="627525"/>
            <a:ext cx="7269358" cy="6271672"/>
          </a:xfrm>
          <a:prstGeom prst="roundRect">
            <a:avLst>
              <a:gd name="adj" fmla="val 4026"/>
            </a:avLst>
          </a:prstGeom>
          <a:solidFill>
            <a:srgbClr val="E7EBF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4"/>
          <p:cNvSpPr/>
          <p:nvPr/>
        </p:nvSpPr>
        <p:spPr>
          <a:xfrm>
            <a:off x="321949" y="744086"/>
            <a:ext cx="7115766" cy="602129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>
              <a:lnSpc>
                <a:spcPts val="1960"/>
              </a:lnSpc>
              <a:buFont typeface="+mj-lt"/>
              <a:buAutoNum type="arabicParenR"/>
            </a:pPr>
            <a:r>
              <a:rPr lang="en-US" sz="1500" b="1" dirty="0">
                <a:solidFill>
                  <a:srgbClr val="00002E"/>
                </a:solidFill>
                <a:highlight>
                  <a:srgbClr val="E7EBF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'age</a:t>
            </a:r>
            <a:r>
              <a:rPr lang="en-US" sz="1500" dirty="0">
                <a:solidFill>
                  <a:srgbClr val="00002E"/>
                </a:solidFill>
                <a:highlight>
                  <a:srgbClr val="E7EBF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': Patient's age.</a:t>
            </a:r>
          </a:p>
          <a:p>
            <a:pPr marL="342900" indent="-342900">
              <a:lnSpc>
                <a:spcPts val="1960"/>
              </a:lnSpc>
              <a:buFont typeface="+mj-lt"/>
              <a:buAutoNum type="arabicParenR"/>
            </a:pPr>
            <a:r>
              <a:rPr lang="en-US" sz="1500" b="1" dirty="0">
                <a:solidFill>
                  <a:srgbClr val="00002E"/>
                </a:solidFill>
                <a:highlight>
                  <a:srgbClr val="E7EBF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'sex'</a:t>
            </a:r>
            <a:r>
              <a:rPr lang="en-US" sz="1500" dirty="0">
                <a:solidFill>
                  <a:srgbClr val="00002E"/>
                </a:solidFill>
                <a:highlight>
                  <a:srgbClr val="E7EBF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: Patient's gender.</a:t>
            </a:r>
          </a:p>
          <a:p>
            <a:pPr marL="342900" indent="-342900">
              <a:lnSpc>
                <a:spcPts val="1960"/>
              </a:lnSpc>
              <a:buFont typeface="+mj-lt"/>
              <a:buAutoNum type="arabicParenR"/>
            </a:pPr>
            <a:r>
              <a:rPr lang="en-US" sz="1500" b="1" dirty="0">
                <a:solidFill>
                  <a:srgbClr val="00002E"/>
                </a:solidFill>
                <a:highlight>
                  <a:srgbClr val="E7EBF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'</a:t>
            </a:r>
            <a:r>
              <a:rPr lang="en-US" sz="1500" b="1" dirty="0" err="1">
                <a:solidFill>
                  <a:srgbClr val="00002E"/>
                </a:solidFill>
                <a:highlight>
                  <a:srgbClr val="E7EBF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on_thyroxine</a:t>
            </a:r>
            <a:r>
              <a:rPr lang="en-US" sz="1500" b="1" dirty="0">
                <a:solidFill>
                  <a:srgbClr val="00002E"/>
                </a:solidFill>
                <a:highlight>
                  <a:srgbClr val="E7EBF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': </a:t>
            </a:r>
            <a:r>
              <a:rPr lang="en-US" sz="1500" dirty="0">
                <a:solidFill>
                  <a:srgbClr val="00002E"/>
                </a:solidFill>
                <a:highlight>
                  <a:srgbClr val="E7EBF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Whether the patient is on thyroid medication.</a:t>
            </a:r>
          </a:p>
          <a:p>
            <a:pPr marL="342900" indent="-342900">
              <a:lnSpc>
                <a:spcPts val="1960"/>
              </a:lnSpc>
              <a:buFont typeface="+mj-lt"/>
              <a:buAutoNum type="arabicParenR"/>
            </a:pPr>
            <a:r>
              <a:rPr lang="en-US" sz="1500" b="1" dirty="0">
                <a:solidFill>
                  <a:srgbClr val="00002E"/>
                </a:solidFill>
                <a:highlight>
                  <a:srgbClr val="E7EBF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'</a:t>
            </a:r>
            <a:r>
              <a:rPr lang="en-US" sz="1500" b="1" dirty="0" err="1">
                <a:solidFill>
                  <a:srgbClr val="00002E"/>
                </a:solidFill>
                <a:highlight>
                  <a:srgbClr val="E7EBF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query_on_thyroxine</a:t>
            </a:r>
            <a:r>
              <a:rPr lang="en-US" sz="1500" b="1" dirty="0">
                <a:solidFill>
                  <a:srgbClr val="00002E"/>
                </a:solidFill>
                <a:highlight>
                  <a:srgbClr val="E7EBF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': </a:t>
            </a:r>
            <a:r>
              <a:rPr lang="en-US" sz="1500" dirty="0">
                <a:solidFill>
                  <a:srgbClr val="00002E"/>
                </a:solidFill>
                <a:highlight>
                  <a:srgbClr val="E7EBF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Whether the patient has queried about    thyroid medication.</a:t>
            </a:r>
          </a:p>
          <a:p>
            <a:pPr marL="342900" indent="-342900">
              <a:lnSpc>
                <a:spcPts val="1960"/>
              </a:lnSpc>
              <a:buFont typeface="+mj-lt"/>
              <a:buAutoNum type="arabicParenR"/>
            </a:pPr>
            <a:r>
              <a:rPr lang="en-US" sz="1500" b="1" dirty="0">
                <a:solidFill>
                  <a:srgbClr val="00002E"/>
                </a:solidFill>
                <a:highlight>
                  <a:srgbClr val="E7EBF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'</a:t>
            </a:r>
            <a:r>
              <a:rPr lang="en-US" sz="1500" b="1" dirty="0" err="1">
                <a:solidFill>
                  <a:srgbClr val="00002E"/>
                </a:solidFill>
                <a:highlight>
                  <a:srgbClr val="E7EBF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on_antithyroid_medication</a:t>
            </a:r>
            <a:r>
              <a:rPr lang="en-US" sz="1500" b="1" dirty="0">
                <a:solidFill>
                  <a:srgbClr val="00002E"/>
                </a:solidFill>
                <a:highlight>
                  <a:srgbClr val="E7EBF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': </a:t>
            </a:r>
            <a:r>
              <a:rPr lang="en-US" sz="1500" dirty="0">
                <a:solidFill>
                  <a:srgbClr val="00002E"/>
                </a:solidFill>
                <a:highlight>
                  <a:srgbClr val="E7EBF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Whether the patient is on antithyroid medication.</a:t>
            </a:r>
          </a:p>
          <a:p>
            <a:pPr marL="342900" indent="-342900">
              <a:lnSpc>
                <a:spcPts val="1960"/>
              </a:lnSpc>
              <a:buFont typeface="+mj-lt"/>
              <a:buAutoNum type="arabicParenR"/>
            </a:pPr>
            <a:r>
              <a:rPr lang="en-US" sz="1500" b="1" dirty="0">
                <a:solidFill>
                  <a:srgbClr val="00002E"/>
                </a:solidFill>
                <a:highlight>
                  <a:srgbClr val="E7EBF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'sick': </a:t>
            </a:r>
            <a:r>
              <a:rPr lang="en-US" sz="1500" dirty="0">
                <a:solidFill>
                  <a:srgbClr val="00002E"/>
                </a:solidFill>
                <a:highlight>
                  <a:srgbClr val="E7EBF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Whether the patient is currently sick .</a:t>
            </a:r>
          </a:p>
          <a:p>
            <a:pPr marL="342900" indent="-342900">
              <a:lnSpc>
                <a:spcPts val="1960"/>
              </a:lnSpc>
              <a:buFont typeface="+mj-lt"/>
              <a:buAutoNum type="arabicParenR"/>
            </a:pPr>
            <a:r>
              <a:rPr lang="en-US" sz="1500" b="1" dirty="0">
                <a:solidFill>
                  <a:srgbClr val="00002E"/>
                </a:solidFill>
                <a:highlight>
                  <a:srgbClr val="E7EBF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'pregnant': </a:t>
            </a:r>
            <a:r>
              <a:rPr lang="en-US" sz="1500" dirty="0">
                <a:solidFill>
                  <a:srgbClr val="00002E"/>
                </a:solidFill>
                <a:highlight>
                  <a:srgbClr val="E7EBF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Whether the patient is pregnant.</a:t>
            </a:r>
          </a:p>
          <a:p>
            <a:pPr marL="342900" indent="-342900">
              <a:lnSpc>
                <a:spcPts val="1960"/>
              </a:lnSpc>
              <a:buFont typeface="+mj-lt"/>
              <a:buAutoNum type="arabicParenR"/>
            </a:pPr>
            <a:r>
              <a:rPr lang="en-US" sz="1500" b="1" dirty="0">
                <a:solidFill>
                  <a:srgbClr val="00002E"/>
                </a:solidFill>
                <a:highlight>
                  <a:srgbClr val="E7EBF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'</a:t>
            </a:r>
            <a:r>
              <a:rPr lang="en-US" sz="1500" b="1" dirty="0" err="1">
                <a:solidFill>
                  <a:srgbClr val="00002E"/>
                </a:solidFill>
                <a:highlight>
                  <a:srgbClr val="E7EBF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thyroid_surgery</a:t>
            </a:r>
            <a:r>
              <a:rPr lang="en-US" sz="1500" b="1" dirty="0">
                <a:solidFill>
                  <a:srgbClr val="00002E"/>
                </a:solidFill>
                <a:highlight>
                  <a:srgbClr val="E7EBF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': </a:t>
            </a:r>
            <a:r>
              <a:rPr lang="en-US" sz="1500" dirty="0">
                <a:solidFill>
                  <a:srgbClr val="00002E"/>
                </a:solidFill>
                <a:highlight>
                  <a:srgbClr val="E7EBF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Whether the patient has undergone thyroid surgery.</a:t>
            </a:r>
          </a:p>
          <a:p>
            <a:pPr marL="342900" indent="-342900">
              <a:lnSpc>
                <a:spcPts val="1960"/>
              </a:lnSpc>
              <a:buFont typeface="+mj-lt"/>
              <a:buAutoNum type="arabicParenR"/>
            </a:pPr>
            <a:r>
              <a:rPr lang="en-US" sz="1500" b="1" dirty="0">
                <a:solidFill>
                  <a:srgbClr val="00002E"/>
                </a:solidFill>
                <a:highlight>
                  <a:srgbClr val="E7EBF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'I131_treatment': </a:t>
            </a:r>
            <a:r>
              <a:rPr lang="en-US" sz="1500" dirty="0">
                <a:solidFill>
                  <a:srgbClr val="00002E"/>
                </a:solidFill>
                <a:highlight>
                  <a:srgbClr val="E7EBF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Whether the patient has received I131 treatment.</a:t>
            </a:r>
          </a:p>
          <a:p>
            <a:pPr marL="342900" indent="-342900">
              <a:lnSpc>
                <a:spcPts val="1960"/>
              </a:lnSpc>
              <a:buFont typeface="+mj-lt"/>
              <a:buAutoNum type="arabicParenR"/>
            </a:pPr>
            <a:r>
              <a:rPr lang="en-US" sz="1500" b="1" dirty="0">
                <a:solidFill>
                  <a:srgbClr val="00002E"/>
                </a:solidFill>
                <a:highlight>
                  <a:srgbClr val="E7EBF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'</a:t>
            </a:r>
            <a:r>
              <a:rPr lang="en-US" sz="1500" b="1" dirty="0" err="1">
                <a:solidFill>
                  <a:srgbClr val="00002E"/>
                </a:solidFill>
                <a:highlight>
                  <a:srgbClr val="E7EBF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query_hypothyroid</a:t>
            </a:r>
            <a:r>
              <a:rPr lang="en-US" sz="1500" b="1" dirty="0">
                <a:solidFill>
                  <a:srgbClr val="00002E"/>
                </a:solidFill>
                <a:highlight>
                  <a:srgbClr val="E7EBF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': </a:t>
            </a:r>
            <a:r>
              <a:rPr lang="en-US" sz="1500" dirty="0">
                <a:solidFill>
                  <a:srgbClr val="00002E"/>
                </a:solidFill>
                <a:highlight>
                  <a:srgbClr val="E7EBF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Whether the patient has queried about hypothyroidism 11. </a:t>
            </a:r>
          </a:p>
          <a:p>
            <a:pPr marL="342900" indent="-342900">
              <a:lnSpc>
                <a:spcPts val="1960"/>
              </a:lnSpc>
              <a:buFont typeface="+mj-lt"/>
              <a:buAutoNum type="arabicParenR"/>
            </a:pPr>
            <a:r>
              <a:rPr lang="en-US" sz="1500" b="1" dirty="0">
                <a:solidFill>
                  <a:srgbClr val="00002E"/>
                </a:solidFill>
                <a:highlight>
                  <a:srgbClr val="E7EBF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'</a:t>
            </a:r>
            <a:r>
              <a:rPr lang="en-US" sz="1500" b="1" dirty="0" err="1">
                <a:solidFill>
                  <a:srgbClr val="00002E"/>
                </a:solidFill>
                <a:highlight>
                  <a:srgbClr val="E7EBF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query_hyperthyroid</a:t>
            </a:r>
            <a:r>
              <a:rPr lang="en-US" sz="1500" b="1" dirty="0">
                <a:solidFill>
                  <a:srgbClr val="00002E"/>
                </a:solidFill>
                <a:highlight>
                  <a:srgbClr val="E7EBF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':</a:t>
            </a:r>
            <a:r>
              <a:rPr lang="en-US" sz="1500" dirty="0">
                <a:solidFill>
                  <a:srgbClr val="00002E"/>
                </a:solidFill>
                <a:highlight>
                  <a:srgbClr val="E7EBF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Whether the patient has queried about hyperthyroidism.</a:t>
            </a:r>
          </a:p>
          <a:p>
            <a:pPr marL="342900" indent="-342900">
              <a:lnSpc>
                <a:spcPts val="1960"/>
              </a:lnSpc>
              <a:buFont typeface="+mj-lt"/>
              <a:buAutoNum type="arabicParenR"/>
            </a:pPr>
            <a:r>
              <a:rPr lang="en-US" sz="1500" b="1" dirty="0">
                <a:solidFill>
                  <a:srgbClr val="00002E"/>
                </a:solidFill>
                <a:highlight>
                  <a:srgbClr val="E7EBF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'lithium': </a:t>
            </a:r>
            <a:r>
              <a:rPr lang="en-US" sz="1500" dirty="0">
                <a:solidFill>
                  <a:srgbClr val="00002E"/>
                </a:solidFill>
                <a:highlight>
                  <a:srgbClr val="E7EBF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Whether the patient is taking lithium medication.</a:t>
            </a:r>
          </a:p>
          <a:p>
            <a:pPr marL="342900" indent="-342900">
              <a:lnSpc>
                <a:spcPts val="1960"/>
              </a:lnSpc>
              <a:buFont typeface="+mj-lt"/>
              <a:buAutoNum type="arabicParenR"/>
            </a:pPr>
            <a:r>
              <a:rPr lang="en-US" sz="1500" b="1" dirty="0">
                <a:solidFill>
                  <a:srgbClr val="00002E"/>
                </a:solidFill>
                <a:highlight>
                  <a:srgbClr val="E7EBF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'</a:t>
            </a:r>
            <a:r>
              <a:rPr lang="en-US" sz="1500" b="1" dirty="0" err="1">
                <a:solidFill>
                  <a:srgbClr val="00002E"/>
                </a:solidFill>
                <a:highlight>
                  <a:srgbClr val="E7EBF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goitre</a:t>
            </a:r>
            <a:r>
              <a:rPr lang="en-US" sz="1500" b="1" dirty="0">
                <a:solidFill>
                  <a:srgbClr val="00002E"/>
                </a:solidFill>
                <a:highlight>
                  <a:srgbClr val="E7EBF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': </a:t>
            </a:r>
            <a:r>
              <a:rPr lang="en-US" sz="1500" dirty="0">
                <a:solidFill>
                  <a:srgbClr val="00002E"/>
                </a:solidFill>
                <a:highlight>
                  <a:srgbClr val="E7EBF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Whether the patient has a </a:t>
            </a:r>
            <a:r>
              <a:rPr lang="en-US" sz="1500" dirty="0" err="1">
                <a:solidFill>
                  <a:srgbClr val="00002E"/>
                </a:solidFill>
                <a:highlight>
                  <a:srgbClr val="E7EBF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goitre</a:t>
            </a:r>
            <a:r>
              <a:rPr lang="en-US" sz="1500" dirty="0">
                <a:solidFill>
                  <a:srgbClr val="00002E"/>
                </a:solidFill>
                <a:highlight>
                  <a:srgbClr val="E7EBF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(enlarged thyroid  gland).</a:t>
            </a:r>
          </a:p>
          <a:p>
            <a:pPr marL="342900" indent="-342900">
              <a:lnSpc>
                <a:spcPts val="1960"/>
              </a:lnSpc>
              <a:buFont typeface="+mj-lt"/>
              <a:buAutoNum type="arabicParenR"/>
            </a:pPr>
            <a:r>
              <a:rPr lang="en-US" sz="1500" b="1" dirty="0">
                <a:solidFill>
                  <a:srgbClr val="00002E"/>
                </a:solidFill>
                <a:highlight>
                  <a:srgbClr val="E7EBF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'tumor': </a:t>
            </a:r>
            <a:r>
              <a:rPr lang="en-US" sz="1500" dirty="0">
                <a:solidFill>
                  <a:srgbClr val="00002E"/>
                </a:solidFill>
                <a:highlight>
                  <a:srgbClr val="E7EBF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Whether the patient has a thyroid tumor.</a:t>
            </a:r>
          </a:p>
          <a:p>
            <a:pPr marL="342900" indent="-342900">
              <a:lnSpc>
                <a:spcPts val="1960"/>
              </a:lnSpc>
              <a:buFont typeface="+mj-lt"/>
              <a:buAutoNum type="arabicParenR"/>
            </a:pPr>
            <a:r>
              <a:rPr lang="en-US" sz="1500" b="1" dirty="0">
                <a:solidFill>
                  <a:srgbClr val="00002E"/>
                </a:solidFill>
                <a:highlight>
                  <a:srgbClr val="E7EBF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'hypopituitary': </a:t>
            </a:r>
            <a:r>
              <a:rPr lang="en-US" sz="1500" dirty="0">
                <a:solidFill>
                  <a:srgbClr val="00002E"/>
                </a:solidFill>
                <a:highlight>
                  <a:srgbClr val="E7EBF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Whether the patient has hypopituitarism.</a:t>
            </a:r>
          </a:p>
          <a:p>
            <a:pPr marL="342900" indent="-342900">
              <a:lnSpc>
                <a:spcPts val="1960"/>
              </a:lnSpc>
              <a:buFont typeface="+mj-lt"/>
              <a:buAutoNum type="arabicParenR"/>
            </a:pPr>
            <a:r>
              <a:rPr lang="en-US" sz="1500" b="1" dirty="0">
                <a:solidFill>
                  <a:srgbClr val="00002E"/>
                </a:solidFill>
                <a:highlight>
                  <a:srgbClr val="E7EBF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'psych': </a:t>
            </a:r>
            <a:r>
              <a:rPr lang="en-US" sz="1500" dirty="0">
                <a:solidFill>
                  <a:srgbClr val="00002E"/>
                </a:solidFill>
                <a:highlight>
                  <a:srgbClr val="E7EBF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Whether the patient has a psychiatric condition.</a:t>
            </a:r>
            <a:endParaRPr lang="en-US" sz="1500" dirty="0"/>
          </a:p>
        </p:txBody>
      </p:sp>
      <p:sp>
        <p:nvSpPr>
          <p:cNvPr id="9" name="Shape 2">
            <a:extLst>
              <a:ext uri="{FF2B5EF4-FFF2-40B4-BE49-F238E27FC236}">
                <a16:creationId xmlns:a16="http://schemas.microsoft.com/office/drawing/2014/main" id="{30753D77-D0ED-AA4E-3C62-A36DDAD08E94}"/>
              </a:ext>
            </a:extLst>
          </p:cNvPr>
          <p:cNvSpPr/>
          <p:nvPr/>
        </p:nvSpPr>
        <p:spPr>
          <a:xfrm>
            <a:off x="7502721" y="622838"/>
            <a:ext cx="6953488" cy="6267724"/>
          </a:xfrm>
          <a:prstGeom prst="roundRect">
            <a:avLst>
              <a:gd name="adj" fmla="val 4026"/>
            </a:avLst>
          </a:prstGeom>
          <a:solidFill>
            <a:srgbClr val="E7EBF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4">
            <a:extLst>
              <a:ext uri="{FF2B5EF4-FFF2-40B4-BE49-F238E27FC236}">
                <a16:creationId xmlns:a16="http://schemas.microsoft.com/office/drawing/2014/main" id="{20A3EEF6-CFAB-2924-6AEF-12FE625D498D}"/>
              </a:ext>
            </a:extLst>
          </p:cNvPr>
          <p:cNvSpPr/>
          <p:nvPr/>
        </p:nvSpPr>
        <p:spPr>
          <a:xfrm>
            <a:off x="7656195" y="759539"/>
            <a:ext cx="6652257" cy="613965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>
              <a:lnSpc>
                <a:spcPts val="1960"/>
              </a:lnSpc>
              <a:buFont typeface="+mj-lt"/>
              <a:buAutoNum type="arabicParenR" startAt="17"/>
            </a:pPr>
            <a:r>
              <a:rPr lang="en-US" sz="1400" b="1" dirty="0">
                <a:solidFill>
                  <a:srgbClr val="00002E"/>
                </a:solidFill>
                <a:highlight>
                  <a:srgbClr val="E7EBF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'</a:t>
            </a:r>
            <a:r>
              <a:rPr lang="en-US" sz="1400" b="1" dirty="0" err="1">
                <a:solidFill>
                  <a:srgbClr val="00002E"/>
                </a:solidFill>
                <a:highlight>
                  <a:srgbClr val="E7EBF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TSH_measured</a:t>
            </a:r>
            <a:r>
              <a:rPr lang="en-US" sz="1400" b="1" dirty="0">
                <a:solidFill>
                  <a:srgbClr val="00002E"/>
                </a:solidFill>
                <a:highlight>
                  <a:srgbClr val="E7EBF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': </a:t>
            </a:r>
            <a:r>
              <a:rPr lang="en-US" sz="1400" dirty="0">
                <a:solidFill>
                  <a:srgbClr val="00002E"/>
                </a:solidFill>
                <a:highlight>
                  <a:srgbClr val="E7EBF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Whether the TSH (Thyroid-Stimulating Hormone) level has been measured.</a:t>
            </a:r>
          </a:p>
          <a:p>
            <a:pPr marL="342900" indent="-342900">
              <a:lnSpc>
                <a:spcPts val="1960"/>
              </a:lnSpc>
              <a:buFont typeface="+mj-lt"/>
              <a:buAutoNum type="arabicParenR" startAt="17"/>
            </a:pPr>
            <a:r>
              <a:rPr lang="en-US" sz="1400" b="1" dirty="0">
                <a:solidFill>
                  <a:srgbClr val="00002E"/>
                </a:solidFill>
                <a:highlight>
                  <a:srgbClr val="E7EBF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'TSH': </a:t>
            </a:r>
            <a:r>
              <a:rPr lang="en-US" sz="1400" dirty="0">
                <a:solidFill>
                  <a:srgbClr val="00002E"/>
                </a:solidFill>
                <a:highlight>
                  <a:srgbClr val="E7EBF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TSH level in the patient's blood.</a:t>
            </a:r>
          </a:p>
          <a:p>
            <a:pPr marL="342900" indent="-342900">
              <a:lnSpc>
                <a:spcPts val="1960"/>
              </a:lnSpc>
              <a:buFont typeface="+mj-lt"/>
              <a:buAutoNum type="arabicParenR" startAt="17"/>
            </a:pPr>
            <a:r>
              <a:rPr lang="en-US" sz="1400" b="1" dirty="0">
                <a:solidFill>
                  <a:srgbClr val="00002E"/>
                </a:solidFill>
                <a:highlight>
                  <a:srgbClr val="E7EBF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'T3_measured': </a:t>
            </a:r>
            <a:r>
              <a:rPr lang="en-US" sz="1400" dirty="0">
                <a:solidFill>
                  <a:srgbClr val="00002E"/>
                </a:solidFill>
                <a:highlight>
                  <a:srgbClr val="E7EBF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Whether the T3 (</a:t>
            </a:r>
            <a:r>
              <a:rPr lang="en-US" sz="1400" dirty="0" err="1">
                <a:solidFill>
                  <a:srgbClr val="00002E"/>
                </a:solidFill>
                <a:highlight>
                  <a:srgbClr val="E7EBF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Triodothyronine</a:t>
            </a:r>
            <a:r>
              <a:rPr lang="en-US" sz="1400" dirty="0">
                <a:solidFill>
                  <a:srgbClr val="00002E"/>
                </a:solidFill>
                <a:highlight>
                  <a:srgbClr val="E7EBF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) level has been measured.</a:t>
            </a:r>
          </a:p>
          <a:p>
            <a:pPr marL="342900" indent="-342900">
              <a:lnSpc>
                <a:spcPts val="1960"/>
              </a:lnSpc>
              <a:buFont typeface="+mj-lt"/>
              <a:buAutoNum type="arabicParenR" startAt="17"/>
            </a:pPr>
            <a:r>
              <a:rPr lang="en-US" sz="1400" b="1" dirty="0">
                <a:solidFill>
                  <a:srgbClr val="00002E"/>
                </a:solidFill>
                <a:highlight>
                  <a:srgbClr val="E7EBF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'T3': </a:t>
            </a:r>
            <a:r>
              <a:rPr lang="en-US" sz="1400" dirty="0">
                <a:solidFill>
                  <a:srgbClr val="00002E"/>
                </a:solidFill>
                <a:highlight>
                  <a:srgbClr val="E7EBF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T3 level in the patient's blood.</a:t>
            </a:r>
          </a:p>
          <a:p>
            <a:pPr marL="342900" indent="-342900">
              <a:lnSpc>
                <a:spcPts val="1960"/>
              </a:lnSpc>
              <a:buFont typeface="+mj-lt"/>
              <a:buAutoNum type="arabicParenR" startAt="17"/>
            </a:pPr>
            <a:r>
              <a:rPr lang="en-US" sz="1400" b="1" dirty="0">
                <a:solidFill>
                  <a:srgbClr val="00002E"/>
                </a:solidFill>
                <a:highlight>
                  <a:srgbClr val="E7EBF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'TT4_measured': </a:t>
            </a:r>
            <a:r>
              <a:rPr lang="en-US" sz="1400" dirty="0">
                <a:solidFill>
                  <a:srgbClr val="00002E"/>
                </a:solidFill>
                <a:highlight>
                  <a:srgbClr val="E7EBF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Whether the TT4 (Total Thyroxine) level has been measured ('t' for True, 'f' for False).</a:t>
            </a:r>
          </a:p>
          <a:p>
            <a:pPr marL="342900" indent="-342900">
              <a:lnSpc>
                <a:spcPts val="1960"/>
              </a:lnSpc>
              <a:buFont typeface="+mj-lt"/>
              <a:buAutoNum type="arabicParenR" startAt="17"/>
            </a:pPr>
            <a:r>
              <a:rPr lang="en-US" sz="1400" b="1" dirty="0">
                <a:solidFill>
                  <a:srgbClr val="00002E"/>
                </a:solidFill>
                <a:highlight>
                  <a:srgbClr val="E7EBF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'TT4': </a:t>
            </a:r>
            <a:r>
              <a:rPr lang="en-US" sz="1400" dirty="0">
                <a:solidFill>
                  <a:srgbClr val="00002E"/>
                </a:solidFill>
                <a:highlight>
                  <a:srgbClr val="E7EBF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TT4 level in the patient's blood.</a:t>
            </a:r>
          </a:p>
          <a:p>
            <a:pPr marL="342900" indent="-342900">
              <a:lnSpc>
                <a:spcPts val="1960"/>
              </a:lnSpc>
              <a:buFont typeface="+mj-lt"/>
              <a:buAutoNum type="arabicParenR" startAt="17"/>
            </a:pPr>
            <a:r>
              <a:rPr lang="en-US" sz="1400" b="1" dirty="0">
                <a:solidFill>
                  <a:srgbClr val="00002E"/>
                </a:solidFill>
                <a:highlight>
                  <a:srgbClr val="E7EBF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'T4U_measured': </a:t>
            </a:r>
            <a:r>
              <a:rPr lang="en-US" sz="1400" dirty="0">
                <a:solidFill>
                  <a:srgbClr val="00002E"/>
                </a:solidFill>
                <a:highlight>
                  <a:srgbClr val="E7EBF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Whether the T4U (Thyroxine Uptake) level has been measured ('t' for True, 'f' for False).</a:t>
            </a:r>
          </a:p>
          <a:p>
            <a:pPr marL="342900" indent="-342900">
              <a:lnSpc>
                <a:spcPts val="1960"/>
              </a:lnSpc>
              <a:buFont typeface="+mj-lt"/>
              <a:buAutoNum type="arabicParenR" startAt="17"/>
            </a:pPr>
            <a:r>
              <a:rPr lang="en-US" sz="1400" b="1" dirty="0">
                <a:solidFill>
                  <a:srgbClr val="00002E"/>
                </a:solidFill>
                <a:highlight>
                  <a:srgbClr val="E7EBF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'T4U': </a:t>
            </a:r>
            <a:r>
              <a:rPr lang="en-US" sz="1400" dirty="0">
                <a:solidFill>
                  <a:srgbClr val="00002E"/>
                </a:solidFill>
                <a:highlight>
                  <a:srgbClr val="E7EBF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T4U level in the patient's blood.</a:t>
            </a:r>
          </a:p>
          <a:p>
            <a:pPr marL="342900" indent="-342900">
              <a:lnSpc>
                <a:spcPts val="1960"/>
              </a:lnSpc>
              <a:buFont typeface="+mj-lt"/>
              <a:buAutoNum type="arabicParenR" startAt="17"/>
            </a:pPr>
            <a:r>
              <a:rPr lang="en-US" sz="1400" b="1" dirty="0">
                <a:solidFill>
                  <a:srgbClr val="00002E"/>
                </a:solidFill>
                <a:highlight>
                  <a:srgbClr val="E7EBF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'</a:t>
            </a:r>
            <a:r>
              <a:rPr lang="en-US" sz="1400" b="1" dirty="0" err="1">
                <a:solidFill>
                  <a:srgbClr val="00002E"/>
                </a:solidFill>
                <a:highlight>
                  <a:srgbClr val="E7EBF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FTI_measured</a:t>
            </a:r>
            <a:r>
              <a:rPr lang="en-US" sz="1400" b="1" dirty="0">
                <a:solidFill>
                  <a:srgbClr val="00002E"/>
                </a:solidFill>
                <a:highlight>
                  <a:srgbClr val="E7EBF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': </a:t>
            </a:r>
            <a:r>
              <a:rPr lang="en-US" sz="1400" dirty="0">
                <a:solidFill>
                  <a:srgbClr val="00002E"/>
                </a:solidFill>
                <a:highlight>
                  <a:srgbClr val="E7EBF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Whether the FTI (Free Thyroxine Index) level has been measured ('t' for True, 'f' for False).</a:t>
            </a:r>
          </a:p>
          <a:p>
            <a:pPr marL="342900" indent="-342900">
              <a:lnSpc>
                <a:spcPts val="1960"/>
              </a:lnSpc>
              <a:buFont typeface="+mj-lt"/>
              <a:buAutoNum type="arabicParenR" startAt="17"/>
            </a:pPr>
            <a:r>
              <a:rPr lang="en-US" sz="1400" b="1" dirty="0">
                <a:solidFill>
                  <a:srgbClr val="00002E"/>
                </a:solidFill>
                <a:highlight>
                  <a:srgbClr val="E7EBF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'FTI': </a:t>
            </a:r>
            <a:r>
              <a:rPr lang="en-US" sz="1400" dirty="0">
                <a:solidFill>
                  <a:srgbClr val="00002E"/>
                </a:solidFill>
                <a:highlight>
                  <a:srgbClr val="E7EBF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FTI level in the patient's blood.</a:t>
            </a:r>
          </a:p>
          <a:p>
            <a:pPr marL="342900" indent="-342900">
              <a:lnSpc>
                <a:spcPts val="1960"/>
              </a:lnSpc>
              <a:buFont typeface="+mj-lt"/>
              <a:buAutoNum type="arabicParenR" startAt="17"/>
            </a:pPr>
            <a:r>
              <a:rPr lang="en-US" sz="1400" b="1" dirty="0">
                <a:solidFill>
                  <a:srgbClr val="00002E"/>
                </a:solidFill>
                <a:highlight>
                  <a:srgbClr val="E7EBF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'</a:t>
            </a:r>
            <a:r>
              <a:rPr lang="en-US" sz="1400" b="1" dirty="0" err="1">
                <a:solidFill>
                  <a:srgbClr val="00002E"/>
                </a:solidFill>
                <a:highlight>
                  <a:srgbClr val="E7EBF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TBG_measured</a:t>
            </a:r>
            <a:r>
              <a:rPr lang="en-US" sz="1400" b="1" dirty="0">
                <a:solidFill>
                  <a:srgbClr val="00002E"/>
                </a:solidFill>
                <a:highlight>
                  <a:srgbClr val="E7EBF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': </a:t>
            </a:r>
            <a:r>
              <a:rPr lang="en-US" sz="1400" dirty="0">
                <a:solidFill>
                  <a:srgbClr val="00002E"/>
                </a:solidFill>
                <a:highlight>
                  <a:srgbClr val="E7EBF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Whether the TBG (Thyroxine-Binding Globulin) level has been measured ('t' for True, 'f' for False).</a:t>
            </a:r>
          </a:p>
          <a:p>
            <a:pPr marL="342900" indent="-342900">
              <a:lnSpc>
                <a:spcPts val="1960"/>
              </a:lnSpc>
              <a:buFont typeface="+mj-lt"/>
              <a:buAutoNum type="arabicParenR" startAt="17"/>
            </a:pPr>
            <a:r>
              <a:rPr lang="en-US" sz="1400" b="1" dirty="0">
                <a:solidFill>
                  <a:srgbClr val="00002E"/>
                </a:solidFill>
                <a:highlight>
                  <a:srgbClr val="E7EBF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'TBG': </a:t>
            </a:r>
            <a:r>
              <a:rPr lang="en-US" sz="1400" dirty="0">
                <a:solidFill>
                  <a:srgbClr val="00002E"/>
                </a:solidFill>
                <a:highlight>
                  <a:srgbClr val="E7EBF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TBG level in the patient's blood.</a:t>
            </a:r>
          </a:p>
          <a:p>
            <a:pPr marL="342900" indent="-342900">
              <a:lnSpc>
                <a:spcPts val="1960"/>
              </a:lnSpc>
              <a:buFont typeface="+mj-lt"/>
              <a:buAutoNum type="arabicParenR" startAt="17"/>
            </a:pPr>
            <a:r>
              <a:rPr lang="en-US" sz="1400" b="1" dirty="0">
                <a:solidFill>
                  <a:srgbClr val="00002E"/>
                </a:solidFill>
                <a:highlight>
                  <a:srgbClr val="E7EBF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'</a:t>
            </a:r>
            <a:r>
              <a:rPr lang="en-US" sz="1400" b="1" dirty="0" err="1">
                <a:solidFill>
                  <a:srgbClr val="00002E"/>
                </a:solidFill>
                <a:highlight>
                  <a:srgbClr val="E7EBF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referral_source</a:t>
            </a:r>
            <a:r>
              <a:rPr lang="en-US" sz="1400" b="1" dirty="0">
                <a:solidFill>
                  <a:srgbClr val="00002E"/>
                </a:solidFill>
                <a:highlight>
                  <a:srgbClr val="E7EBF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': </a:t>
            </a:r>
            <a:r>
              <a:rPr lang="en-US" sz="1400" dirty="0">
                <a:solidFill>
                  <a:srgbClr val="00002E"/>
                </a:solidFill>
                <a:highlight>
                  <a:srgbClr val="E7EBF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The source of referral for the patient.</a:t>
            </a:r>
          </a:p>
          <a:p>
            <a:pPr marL="342900" indent="-342900">
              <a:lnSpc>
                <a:spcPts val="1960"/>
              </a:lnSpc>
              <a:buFont typeface="+mj-lt"/>
              <a:buAutoNum type="arabicParenR" startAt="17"/>
            </a:pPr>
            <a:r>
              <a:rPr lang="en-US" sz="1400" b="1" dirty="0">
                <a:solidFill>
                  <a:srgbClr val="00002E"/>
                </a:solidFill>
                <a:highlight>
                  <a:srgbClr val="E7EBF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'Class': </a:t>
            </a:r>
            <a:r>
              <a:rPr lang="en-US" sz="1400" dirty="0">
                <a:solidFill>
                  <a:srgbClr val="00002E"/>
                </a:solidFill>
                <a:highlight>
                  <a:srgbClr val="E7EBF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The class label indicating the thyroid condition</a:t>
            </a:r>
          </a:p>
          <a:p>
            <a:pPr>
              <a:lnSpc>
                <a:spcPts val="1960"/>
              </a:lnSpc>
            </a:pPr>
            <a:r>
              <a:rPr lang="en-US" sz="1400" dirty="0">
                <a:solidFill>
                  <a:srgbClr val="00002E"/>
                </a:solidFill>
                <a:highlight>
                  <a:srgbClr val="E7EBF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</a:t>
            </a:r>
            <a:endParaRPr lang="en-US" sz="1400" b="1" i="1" dirty="0">
              <a:solidFill>
                <a:srgbClr val="00002E"/>
              </a:solidFill>
              <a:highlight>
                <a:srgbClr val="E7EBFE"/>
              </a:highlight>
              <a:latin typeface="Consolas" pitchFamily="34" charset="0"/>
              <a:ea typeface="Consolas" pitchFamily="34" charset="-122"/>
              <a:cs typeface="Consolas" pitchFamily="34" charset="-120"/>
            </a:endParaRPr>
          </a:p>
          <a:p>
            <a:pPr>
              <a:lnSpc>
                <a:spcPts val="1960"/>
              </a:lnSpc>
            </a:pPr>
            <a:r>
              <a:rPr lang="en-US" sz="1400" b="1" dirty="0">
                <a:solidFill>
                  <a:srgbClr val="00002E"/>
                </a:solidFill>
                <a:highlight>
                  <a:srgbClr val="E7EBF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Target ‘Class’ Labels: </a:t>
            </a:r>
            <a:r>
              <a:rPr lang="en-US" sz="1400" dirty="0">
                <a:solidFill>
                  <a:srgbClr val="00002E"/>
                </a:solidFill>
                <a:highlight>
                  <a:srgbClr val="E7EBF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negative, </a:t>
            </a:r>
            <a:r>
              <a:rPr lang="en-US" sz="1400" dirty="0" err="1">
                <a:solidFill>
                  <a:srgbClr val="00002E"/>
                </a:solidFill>
                <a:highlight>
                  <a:srgbClr val="E7EBF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compensated_hypothyroid</a:t>
            </a:r>
            <a:r>
              <a:rPr lang="en-US" sz="1400" dirty="0">
                <a:solidFill>
                  <a:srgbClr val="00002E"/>
                </a:solidFill>
                <a:highlight>
                  <a:srgbClr val="E7EBF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, </a:t>
            </a:r>
            <a:r>
              <a:rPr lang="en-US" sz="1400" dirty="0" err="1">
                <a:solidFill>
                  <a:srgbClr val="00002E"/>
                </a:solidFill>
                <a:highlight>
                  <a:srgbClr val="E7EBF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primary_hypothyroid</a:t>
            </a:r>
            <a:r>
              <a:rPr lang="en-US" sz="1400" dirty="0">
                <a:solidFill>
                  <a:srgbClr val="00002E"/>
                </a:solidFill>
                <a:highlight>
                  <a:srgbClr val="E7EBF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, </a:t>
            </a:r>
            <a:r>
              <a:rPr lang="en-US" sz="1400" dirty="0" err="1">
                <a:solidFill>
                  <a:srgbClr val="00002E"/>
                </a:solidFill>
                <a:highlight>
                  <a:srgbClr val="E7EBF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secondary_hypothyroid</a:t>
            </a:r>
            <a:endParaRPr lang="en-US" sz="1400" dirty="0"/>
          </a:p>
        </p:txBody>
      </p:sp>
      <p:sp>
        <p:nvSpPr>
          <p:cNvPr id="11" name="Shape 2">
            <a:extLst>
              <a:ext uri="{FF2B5EF4-FFF2-40B4-BE49-F238E27FC236}">
                <a16:creationId xmlns:a16="http://schemas.microsoft.com/office/drawing/2014/main" id="{5177916A-C5D4-125D-E77D-045E6CFC5871}"/>
              </a:ext>
            </a:extLst>
          </p:cNvPr>
          <p:cNvSpPr/>
          <p:nvPr/>
        </p:nvSpPr>
        <p:spPr>
          <a:xfrm>
            <a:off x="174190" y="7067750"/>
            <a:ext cx="11857975" cy="976026"/>
          </a:xfrm>
          <a:prstGeom prst="roundRect">
            <a:avLst>
              <a:gd name="adj" fmla="val 4026"/>
            </a:avLst>
          </a:prstGeom>
          <a:solidFill>
            <a:srgbClr val="E7EBF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1344E08-60DF-AF2D-39D2-9CE60F5522C5}"/>
              </a:ext>
            </a:extLst>
          </p:cNvPr>
          <p:cNvSpPr txBox="1"/>
          <p:nvPr/>
        </p:nvSpPr>
        <p:spPr>
          <a:xfrm>
            <a:off x="276229" y="7270595"/>
            <a:ext cx="1175593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nsolas" panose="020B0609020204030204" pitchFamily="49" charset="0"/>
              </a:rPr>
              <a:t>Continuous variables: 'age','TSH','T3','TT4','T4U','FTI’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Categorical variables: Leaving </a:t>
            </a:r>
            <a:r>
              <a:rPr lang="en-US" sz="1600" dirty="0">
                <a:solidFill>
                  <a:srgbClr val="00002E"/>
                </a:solidFill>
                <a:highlight>
                  <a:srgbClr val="E7EBF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'sex’, ‘</a:t>
            </a:r>
            <a:r>
              <a:rPr lang="en-US" sz="1600" dirty="0" err="1">
                <a:solidFill>
                  <a:srgbClr val="00002E"/>
                </a:solidFill>
                <a:highlight>
                  <a:srgbClr val="E7EBF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referral_source</a:t>
            </a:r>
            <a:r>
              <a:rPr lang="en-US" sz="1600" dirty="0">
                <a:solidFill>
                  <a:srgbClr val="00002E"/>
                </a:solidFill>
                <a:highlight>
                  <a:srgbClr val="E7EBF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’, ‘class’ all other variables have ‘t/f’ values.</a:t>
            </a:r>
            <a:endParaRPr lang="en-US" sz="1600" dirty="0">
              <a:latin typeface="Consolas" panose="020B0609020204030204" pitchFamily="49" charset="0"/>
            </a:endParaRPr>
          </a:p>
          <a:p>
            <a:endParaRPr lang="en-US" sz="1600" dirty="0">
              <a:latin typeface="Consolas" panose="020B0609020204030204" pitchFamily="49" charset="0"/>
            </a:endParaRPr>
          </a:p>
          <a:p>
            <a:endParaRPr lang="en-US" sz="1600" dirty="0">
              <a:latin typeface="Consolas" panose="020B0609020204030204" pitchFamily="49" charset="0"/>
            </a:endParaRPr>
          </a:p>
          <a:p>
            <a:endParaRPr lang="en-US" sz="1600" dirty="0">
              <a:latin typeface="Consolas" panose="020B0609020204030204" pitchFamily="49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 w="55483">
            <a:solidFill>
              <a:srgbClr val="DFDFEB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0" y="0"/>
            <a:ext cx="14630400" cy="8235278"/>
          </a:xfrm>
          <a:prstGeom prst="rect">
            <a:avLst/>
          </a:prstGeom>
          <a:solidFill>
            <a:srgbClr val="F3F3FF">
              <a:alpha val="85000"/>
            </a:srgbClr>
          </a:solidFill>
          <a:ln/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656749" y="467261"/>
            <a:ext cx="12842081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3500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Data Ingestion: Quality Assurance for Accurate Results</a:t>
            </a:r>
            <a:endParaRPr lang="en-US" sz="3500" dirty="0"/>
          </a:p>
        </p:txBody>
      </p:sp>
      <p:sp>
        <p:nvSpPr>
          <p:cNvPr id="7" name="Text 3"/>
          <p:cNvSpPr/>
          <p:nvPr/>
        </p:nvSpPr>
        <p:spPr>
          <a:xfrm>
            <a:off x="680085" y="1771003"/>
            <a:ext cx="8731736" cy="138874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799"/>
              </a:lnSpc>
            </a:pPr>
            <a:r>
              <a:rPr lang="en-US" sz="24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Validating the Data which is been Ingested from the source: </a:t>
            </a:r>
          </a:p>
          <a:p>
            <a:pPr>
              <a:lnSpc>
                <a:spcPts val="2799"/>
              </a:lnSpc>
            </a:pPr>
            <a:r>
              <a:rPr kumimoji="0" lang="en-US" altLang="en-US" sz="200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PT Sans" panose="020B0503020203020204" pitchFamily="34" charset="0"/>
              </a:rPr>
              <a:t>After validating the proper structure and Expectations for the data </a:t>
            </a:r>
          </a:p>
          <a:p>
            <a:pPr>
              <a:lnSpc>
                <a:spcPts val="2799"/>
              </a:lnSpc>
            </a:pPr>
            <a:r>
              <a:rPr kumimoji="0" lang="en-US" altLang="en-US" sz="200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PT Sans" panose="020B0503020203020204" pitchFamily="34" charset="0"/>
              </a:rPr>
              <a:t>further process of Data Preprocessing is started.</a:t>
            </a:r>
            <a:endParaRPr kumimoji="0" lang="en-US" altLang="en-US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PT Sans" panose="020B0503020203020204" pitchFamily="34" charset="0"/>
            </a:endParaRPr>
          </a:p>
          <a:p>
            <a:pPr marL="0" indent="0">
              <a:lnSpc>
                <a:spcPts val="2799"/>
              </a:lnSpc>
              <a:buNone/>
            </a:pPr>
            <a:endParaRPr lang="en-US" sz="2400" dirty="0"/>
          </a:p>
        </p:txBody>
      </p:sp>
      <p:sp>
        <p:nvSpPr>
          <p:cNvPr id="8" name="Text 4"/>
          <p:cNvSpPr/>
          <p:nvPr/>
        </p:nvSpPr>
        <p:spPr>
          <a:xfrm>
            <a:off x="771050" y="4114800"/>
            <a:ext cx="13441680" cy="2488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Schema Validation</a:t>
            </a: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: Ensure data structure align with expectations.</a:t>
            </a:r>
          </a:p>
          <a:p>
            <a:pPr marL="0" indent="0">
              <a:lnSpc>
                <a:spcPts val="2799"/>
              </a:lnSpc>
              <a:buNone/>
            </a:pPr>
            <a:endParaRPr lang="en-US" sz="1750" dirty="0">
              <a:solidFill>
                <a:srgbClr val="00002E"/>
              </a:solidFill>
              <a:latin typeface="PT Sans" pitchFamily="34" charset="0"/>
              <a:ea typeface="PT Sans" pitchFamily="34" charset="-122"/>
              <a:cs typeface="PT Sans" pitchFamily="34" charset="-120"/>
            </a:endParaRPr>
          </a:p>
          <a:p>
            <a:pPr marL="0" indent="0">
              <a:lnSpc>
                <a:spcPts val="2799"/>
              </a:lnSpc>
              <a:buNone/>
            </a:pPr>
            <a:endParaRPr lang="en-US" sz="1750" dirty="0">
              <a:solidFill>
                <a:srgbClr val="00002E"/>
              </a:solidFill>
              <a:latin typeface="PT Sans" pitchFamily="34" charset="0"/>
              <a:ea typeface="PT Sans" pitchFamily="34" charset="-122"/>
              <a:cs typeface="PT Sans" pitchFamily="34" charset="-12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</a:rPr>
              <a:t>Expected Columns : 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['age', 'sex', '</a:t>
            </a:r>
            <a:r>
              <a:rPr kumimoji="0" lang="en-US" altLang="en-US" sz="17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on_thyroxine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', '</a:t>
            </a:r>
            <a:r>
              <a:rPr kumimoji="0" lang="en-US" altLang="en-US" sz="17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query_on_thyroxine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', '</a:t>
            </a:r>
            <a:r>
              <a:rPr kumimoji="0" lang="en-US" altLang="en-US" sz="17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on_antithyroid_medication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’,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		 'sick', 'pregnant', '</a:t>
            </a:r>
            <a:r>
              <a:rPr kumimoji="0" lang="en-US" altLang="en-US" sz="17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thyroid_surgery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', 'I131_treatment', '</a:t>
            </a:r>
            <a:r>
              <a:rPr kumimoji="0" lang="en-US" altLang="en-US" sz="17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query_hypothyroid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’,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		 '</a:t>
            </a:r>
            <a:r>
              <a:rPr kumimoji="0" lang="en-US" altLang="en-US" sz="17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query_hyperthyroid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', 'lithium', '</a:t>
            </a:r>
            <a:r>
              <a:rPr kumimoji="0" lang="en-US" altLang="en-US" sz="17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goitre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', 'tumor', 'hypopituitary', 'psych’,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		 '</a:t>
            </a:r>
            <a:r>
              <a:rPr kumimoji="0" lang="en-US" altLang="en-US" sz="17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TSH_measured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', 'TSH', 'T3_measured', 'T3', 'TT4_measured', 'TT4', 'T4U_measured', 'T4U’,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		 '</a:t>
            </a:r>
            <a:r>
              <a:rPr kumimoji="0" lang="en-US" altLang="en-US" sz="17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FTI_measured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', 'FTI', '</a:t>
            </a:r>
            <a:r>
              <a:rPr kumimoji="0" lang="en-US" altLang="en-US" sz="17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TBG_measured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', 'TBG', '</a:t>
            </a:r>
            <a:r>
              <a:rPr kumimoji="0" lang="en-US" altLang="en-US" sz="17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referral_source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', 'Class’]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6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pic>
        <p:nvPicPr>
          <p:cNvPr id="2056" name="Picture 8" descr="Data Validation - Overview, Types, Practical Examples">
            <a:extLst>
              <a:ext uri="{FF2B5EF4-FFF2-40B4-BE49-F238E27FC236}">
                <a16:creationId xmlns:a16="http://schemas.microsoft.com/office/drawing/2014/main" id="{E1A58943-2E0F-D8F0-2D41-1781793360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1820" y="1517834"/>
            <a:ext cx="4214969" cy="295445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 w="55483">
            <a:solidFill>
              <a:srgbClr val="DFDFEB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345688" y="2024046"/>
            <a:ext cx="13872117" cy="584871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Font typeface="+mj-lt"/>
              <a:buAutoNum type="arabicPeriod"/>
            </a:pPr>
            <a:r>
              <a:rPr lang="en-US" sz="175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Replacing missing values ('?') with nulls (</a:t>
            </a:r>
            <a:r>
              <a:rPr lang="en-US" sz="1750" b="1" dirty="0" err="1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np.nan</a:t>
            </a:r>
            <a:r>
              <a:rPr lang="en-US" sz="175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) : </a:t>
            </a:r>
            <a:r>
              <a:rPr lang="en-US" sz="1600" b="1" i="0" dirty="0">
                <a:solidFill>
                  <a:srgbClr val="000000"/>
                </a:solidFill>
                <a:effectLst/>
                <a:latin typeface="Helvetica Neue"/>
              </a:rPr>
              <a:t> 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PT Sans" panose="020B0503020203020204" pitchFamily="34" charset="0"/>
              </a:rPr>
              <a:t>Dataset has missing values that are replaced with invalid values like ‘?’</a:t>
            </a:r>
          </a:p>
          <a:p>
            <a:pPr marL="342900" indent="-342900" algn="l">
              <a:lnSpc>
                <a:spcPts val="2799"/>
              </a:lnSpc>
              <a:buSzPct val="100000"/>
              <a:buFont typeface="+mj-lt"/>
              <a:buAutoNum type="arabicPeriod"/>
            </a:pPr>
            <a:endParaRPr lang="en-US" sz="1750" dirty="0">
              <a:solidFill>
                <a:srgbClr val="00002E"/>
              </a:solidFill>
              <a:latin typeface="PT Sans" pitchFamily="34" charset="0"/>
              <a:ea typeface="PT Sans" pitchFamily="34" charset="-122"/>
              <a:cs typeface="PT Sans" pitchFamily="34" charset="-120"/>
            </a:endParaRPr>
          </a:p>
          <a:p>
            <a:pPr marL="342900" indent="-342900" algn="l">
              <a:lnSpc>
                <a:spcPts val="2799"/>
              </a:lnSpc>
              <a:buSzPct val="100000"/>
              <a:buFont typeface="+mj-lt"/>
              <a:buAutoNum type="arabicPeriod"/>
            </a:pPr>
            <a:endParaRPr lang="en-US" sz="1750" dirty="0">
              <a:solidFill>
                <a:srgbClr val="00002E"/>
              </a:solidFill>
              <a:latin typeface="PT Sans" pitchFamily="34" charset="0"/>
              <a:ea typeface="PT Sans" pitchFamily="34" charset="-122"/>
              <a:cs typeface="PT Sans" pitchFamily="34" charset="-120"/>
            </a:endParaRPr>
          </a:p>
          <a:p>
            <a:pPr marL="342900" indent="-342900" algn="l">
              <a:lnSpc>
                <a:spcPts val="2799"/>
              </a:lnSpc>
              <a:buSzPct val="100000"/>
              <a:buFont typeface="+mj-lt"/>
              <a:buAutoNum type="arabicPeriod"/>
            </a:pPr>
            <a:endParaRPr lang="en-US" sz="1750" dirty="0">
              <a:solidFill>
                <a:srgbClr val="00002E"/>
              </a:solidFill>
              <a:latin typeface="PT Sans" pitchFamily="34" charset="0"/>
              <a:ea typeface="PT Sans" pitchFamily="34" charset="-122"/>
              <a:cs typeface="PT Sans" pitchFamily="34" charset="-120"/>
            </a:endParaRPr>
          </a:p>
          <a:p>
            <a:pPr marL="342900" indent="-342900" algn="l">
              <a:lnSpc>
                <a:spcPts val="2799"/>
              </a:lnSpc>
              <a:buSzPct val="100000"/>
              <a:buFont typeface="+mj-lt"/>
              <a:buAutoNum type="arabicPeriod"/>
            </a:pPr>
            <a:endParaRPr lang="en-US" sz="1750" dirty="0">
              <a:solidFill>
                <a:srgbClr val="00002E"/>
              </a:solidFill>
              <a:latin typeface="PT Sans" pitchFamily="34" charset="0"/>
              <a:ea typeface="PT Sans" pitchFamily="34" charset="-122"/>
              <a:cs typeface="PT Sans" pitchFamily="34" charset="-120"/>
            </a:endParaRPr>
          </a:p>
          <a:p>
            <a:pPr marL="342900" indent="-342900" algn="l">
              <a:lnSpc>
                <a:spcPts val="2799"/>
              </a:lnSpc>
              <a:buSzPct val="100000"/>
              <a:buFont typeface="+mj-lt"/>
              <a:buAutoNum type="arabicPeriod"/>
            </a:pPr>
            <a:endParaRPr lang="en-US" sz="1750" dirty="0">
              <a:solidFill>
                <a:srgbClr val="00002E"/>
              </a:solidFill>
              <a:latin typeface="PT Sans" pitchFamily="34" charset="0"/>
              <a:ea typeface="PT Sans" pitchFamily="34" charset="-122"/>
              <a:cs typeface="PT Sans" pitchFamily="34" charset="-120"/>
            </a:endParaRPr>
          </a:p>
          <a:p>
            <a:pPr marL="342900" indent="-342900" algn="l">
              <a:lnSpc>
                <a:spcPts val="2799"/>
              </a:lnSpc>
              <a:buSzPct val="100000"/>
              <a:buFont typeface="+mj-lt"/>
              <a:buAutoNum type="arabicPeriod"/>
            </a:pPr>
            <a:endParaRPr lang="en-US" sz="1750" dirty="0">
              <a:solidFill>
                <a:srgbClr val="00002E"/>
              </a:solidFill>
              <a:latin typeface="PT Sans" pitchFamily="34" charset="0"/>
              <a:ea typeface="PT Sans" pitchFamily="34" charset="-122"/>
              <a:cs typeface="PT Sans" pitchFamily="34" charset="-120"/>
            </a:endParaRPr>
          </a:p>
          <a:p>
            <a:pPr marL="342900" indent="-342900" algn="l">
              <a:lnSpc>
                <a:spcPts val="2799"/>
              </a:lnSpc>
              <a:buSzPct val="100000"/>
              <a:buFont typeface="+mj-lt"/>
              <a:buAutoNum type="arabicPeriod"/>
            </a:pPr>
            <a:endParaRPr lang="en-US" sz="1750" dirty="0">
              <a:solidFill>
                <a:srgbClr val="00002E"/>
              </a:solidFill>
              <a:latin typeface="PT Sans" pitchFamily="34" charset="0"/>
              <a:ea typeface="PT Sans" pitchFamily="34" charset="-122"/>
              <a:cs typeface="PT Sans" pitchFamily="34" charset="-120"/>
            </a:endParaRPr>
          </a:p>
          <a:p>
            <a:pPr marL="342900" indent="-342900">
              <a:lnSpc>
                <a:spcPts val="2799"/>
              </a:lnSpc>
              <a:buSzPct val="100000"/>
              <a:buFont typeface="+mj-lt"/>
              <a:buAutoNum type="arabicPeriod"/>
            </a:pPr>
            <a:r>
              <a:rPr lang="en-US" sz="175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Drop unwanted columns :</a:t>
            </a: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S</a:t>
            </a:r>
            <a:r>
              <a:rPr lang="en-US" sz="1750" dirty="0">
                <a:solidFill>
                  <a:srgbClr val="00002E"/>
                </a:solidFill>
                <a:latin typeface="PT Sans" pitchFamily="34" charset="0"/>
              </a:rPr>
              <a:t>ome columns are with true and false values which is just the indication that whether the next column has </a:t>
            </a:r>
          </a:p>
          <a:p>
            <a:pPr>
              <a:lnSpc>
                <a:spcPts val="2799"/>
              </a:lnSpc>
              <a:buSzPct val="100000"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</a:rPr>
              <a:t>      values or not. There is no point of having such columns in our dataset.</a:t>
            </a:r>
          </a:p>
          <a:p>
            <a:pPr>
              <a:lnSpc>
                <a:spcPts val="2799"/>
              </a:lnSpc>
              <a:buSzPct val="100000"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</a:rPr>
              <a:t>      Example:</a:t>
            </a:r>
          </a:p>
          <a:p>
            <a:pPr>
              <a:lnSpc>
                <a:spcPts val="2799"/>
              </a:lnSpc>
              <a:buSzPct val="100000"/>
            </a:pPr>
            <a:endParaRPr lang="en-US" sz="1750" dirty="0">
              <a:solidFill>
                <a:srgbClr val="00002E"/>
              </a:solidFill>
              <a:latin typeface="PT Sans" pitchFamily="34" charset="0"/>
            </a:endParaRPr>
          </a:p>
          <a:p>
            <a:pPr>
              <a:lnSpc>
                <a:spcPts val="2799"/>
              </a:lnSpc>
              <a:buSzPct val="100000"/>
            </a:pPr>
            <a:endParaRPr lang="en-US" sz="1750" dirty="0">
              <a:solidFill>
                <a:srgbClr val="00002E"/>
              </a:solidFill>
              <a:latin typeface="PT Sans" pitchFamily="34" charset="0"/>
            </a:endParaRPr>
          </a:p>
          <a:p>
            <a:pPr>
              <a:lnSpc>
                <a:spcPts val="2799"/>
              </a:lnSpc>
              <a:buSzPct val="100000"/>
            </a:pPr>
            <a:endParaRPr lang="en-US" sz="1750" dirty="0">
              <a:solidFill>
                <a:srgbClr val="00002E"/>
              </a:solidFill>
              <a:latin typeface="PT Sans" pitchFamily="34" charset="0"/>
            </a:endParaRPr>
          </a:p>
          <a:p>
            <a:pPr>
              <a:lnSpc>
                <a:spcPts val="2799"/>
              </a:lnSpc>
              <a:buSzPct val="100000"/>
            </a:pPr>
            <a:endParaRPr lang="en-US" sz="1750" dirty="0">
              <a:solidFill>
                <a:srgbClr val="00002E"/>
              </a:solidFill>
              <a:latin typeface="PT Sans" pitchFamily="34" charset="0"/>
            </a:endParaRPr>
          </a:p>
          <a:p>
            <a:pPr>
              <a:lnSpc>
                <a:spcPts val="2799"/>
              </a:lnSpc>
              <a:buSzPct val="100000"/>
            </a:pPr>
            <a:endParaRPr lang="en-US" sz="1750" dirty="0">
              <a:solidFill>
                <a:srgbClr val="00002E"/>
              </a:solidFill>
              <a:latin typeface="PT Sans" pitchFamily="34" charset="0"/>
            </a:endParaRPr>
          </a:p>
          <a:p>
            <a:pPr>
              <a:lnSpc>
                <a:spcPts val="2799"/>
              </a:lnSpc>
              <a:buSzPct val="100000"/>
            </a:pPr>
            <a:endParaRPr lang="en-US" sz="1750" b="1" dirty="0">
              <a:solidFill>
                <a:srgbClr val="00002E"/>
              </a:solidFill>
              <a:latin typeface="PT Sans" pitchFamily="34" charset="0"/>
            </a:endParaRPr>
          </a:p>
          <a:p>
            <a:pPr>
              <a:lnSpc>
                <a:spcPts val="2799"/>
              </a:lnSpc>
              <a:buSzPct val="100000"/>
            </a:pPr>
            <a:endParaRPr lang="en-US" sz="1750" dirty="0"/>
          </a:p>
          <a:p>
            <a:pPr marL="342900" indent="-342900">
              <a:lnSpc>
                <a:spcPts val="2799"/>
              </a:lnSpc>
              <a:buSzPct val="100000"/>
              <a:buFont typeface="+mj-lt"/>
              <a:buAutoNum type="arabicPeriod"/>
            </a:pPr>
            <a:endParaRPr lang="en-US" sz="1750" dirty="0"/>
          </a:p>
          <a:p>
            <a:pPr marL="342900" indent="-342900">
              <a:lnSpc>
                <a:spcPts val="2799"/>
              </a:lnSpc>
              <a:buSzPct val="100000"/>
              <a:buFont typeface="+mj-lt"/>
              <a:buAutoNum type="arabicPeriod"/>
            </a:pPr>
            <a:endParaRPr lang="en-US" sz="1750" dirty="0"/>
          </a:p>
          <a:p>
            <a:pPr marL="342900" indent="-342900">
              <a:lnSpc>
                <a:spcPts val="2799"/>
              </a:lnSpc>
              <a:buSzPct val="100000"/>
              <a:buFont typeface="+mj-lt"/>
              <a:buAutoNum type="arabicPeriod"/>
            </a:pPr>
            <a:endParaRPr lang="en-US" sz="1750" dirty="0"/>
          </a:p>
          <a:p>
            <a:pPr marL="342900" indent="-342900" algn="l">
              <a:lnSpc>
                <a:spcPts val="2799"/>
              </a:lnSpc>
              <a:buSzPct val="100000"/>
              <a:buFont typeface="+mj-lt"/>
              <a:buAutoNum type="arabicPeriod"/>
            </a:pP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2703790" y="5062180"/>
            <a:ext cx="9578102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Font typeface="+mj-lt"/>
              <a:buAutoNum type="arabicPeriod" startAt="2"/>
            </a:pP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2703790" y="5506403"/>
            <a:ext cx="9578102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Font typeface="+mj-lt"/>
              <a:buAutoNum type="arabicPeriod" startAt="3"/>
            </a:pP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2703790" y="5950625"/>
            <a:ext cx="9578102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Font typeface="+mj-lt"/>
              <a:buAutoNum type="arabicPeriod" startAt="4"/>
            </a:pP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2703790" y="6394847"/>
            <a:ext cx="9578102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Font typeface="+mj-lt"/>
              <a:buAutoNum type="arabicPeriod" startAt="5"/>
            </a:pP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2703790" y="6839069"/>
            <a:ext cx="9578102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Font typeface="+mj-lt"/>
              <a:buAutoNum type="arabicPeriod" startAt="6"/>
            </a:pPr>
            <a:endParaRPr lang="en-US" sz="1750" dirty="0"/>
          </a:p>
        </p:txBody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6825"/>
            <a:ext cx="14630400" cy="199039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7C33DD2-C02A-1963-9CA6-8DE79F94553B}"/>
              </a:ext>
            </a:extLst>
          </p:cNvPr>
          <p:cNvSpPr txBox="1"/>
          <p:nvPr/>
        </p:nvSpPr>
        <p:spPr>
          <a:xfrm>
            <a:off x="345688" y="754022"/>
            <a:ext cx="880946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Data Preprocessing:  Feature Engineering</a:t>
            </a:r>
            <a:endParaRPr lang="en-US" sz="3500" dirty="0"/>
          </a:p>
          <a:p>
            <a:endParaRPr lang="en-US" sz="35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C70A057-DA96-3D9F-1991-551ADF4714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1434" y="5769402"/>
            <a:ext cx="3497854" cy="187528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361DCBB-8DBA-FA9B-A2AD-DBA5F561B8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69873" y="2545318"/>
            <a:ext cx="4384203" cy="225146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84B62EA-F9F2-788C-F530-FD2E5EF154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7876" y="2515286"/>
            <a:ext cx="5024537" cy="228149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 w="55483">
            <a:solidFill>
              <a:srgbClr val="DFDFEB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0" y="0"/>
            <a:ext cx="14630400" cy="8235278"/>
          </a:xfrm>
          <a:prstGeom prst="rect">
            <a:avLst/>
          </a:prstGeom>
          <a:solidFill>
            <a:srgbClr val="F3F3FF">
              <a:alpha val="85000"/>
            </a:srgbClr>
          </a:solidFill>
          <a:ln/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4E0E4A-DB60-5F34-E588-326B9371C239}"/>
              </a:ext>
            </a:extLst>
          </p:cNvPr>
          <p:cNvSpPr txBox="1"/>
          <p:nvPr/>
        </p:nvSpPr>
        <p:spPr>
          <a:xfrm>
            <a:off x="446047" y="234177"/>
            <a:ext cx="13860967" cy="7909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2799"/>
              </a:lnSpc>
              <a:buSzPct val="100000"/>
              <a:buFont typeface="+mj-lt"/>
              <a:buAutoNum type="arabicPeriod" startAt="3"/>
            </a:pPr>
            <a:r>
              <a:rPr lang="en-US" sz="180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Encoding Categorical values </a:t>
            </a:r>
            <a:r>
              <a:rPr lang="en-US" sz="18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using techniques like mapping, </a:t>
            </a:r>
            <a:r>
              <a:rPr lang="en-US" sz="1800" dirty="0" err="1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oneHotEncoding</a:t>
            </a:r>
            <a:r>
              <a:rPr lang="en-US" sz="18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and </a:t>
            </a:r>
            <a:r>
              <a:rPr lang="en-US" sz="1800" dirty="0" err="1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LabelEncoder</a:t>
            </a:r>
            <a:r>
              <a:rPr lang="en-US" sz="18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and saving the encoder for prediction.</a:t>
            </a:r>
          </a:p>
          <a:p>
            <a:pPr marL="342900" indent="-342900">
              <a:lnSpc>
                <a:spcPts val="2799"/>
              </a:lnSpc>
              <a:buSzPct val="100000"/>
              <a:buFont typeface="+mj-lt"/>
              <a:buAutoNum type="arabicPeriod" startAt="3"/>
            </a:pPr>
            <a:endParaRPr lang="en-US" sz="1800" dirty="0">
              <a:solidFill>
                <a:srgbClr val="00002E"/>
              </a:solidFill>
              <a:latin typeface="PT Sans" pitchFamily="34" charset="0"/>
              <a:ea typeface="PT Sans" pitchFamily="34" charset="-122"/>
              <a:cs typeface="PT Sans" pitchFamily="34" charset="-120"/>
            </a:endParaRPr>
          </a:p>
          <a:p>
            <a:pPr marL="342900" indent="-342900">
              <a:lnSpc>
                <a:spcPts val="2799"/>
              </a:lnSpc>
              <a:buSzPct val="100000"/>
              <a:buFont typeface="+mj-lt"/>
              <a:buAutoNum type="arabicPeriod" startAt="3"/>
            </a:pPr>
            <a:r>
              <a:rPr lang="en-US" sz="180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Imputing null values with </a:t>
            </a:r>
            <a:r>
              <a:rPr lang="en-US" sz="1800" b="1" dirty="0" err="1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KNNImputer</a:t>
            </a:r>
            <a:r>
              <a:rPr lang="en-US" sz="180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: </a:t>
            </a:r>
            <a:r>
              <a:rPr lang="en-US" sz="18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Using nearest 3 neighbors we Impute the missing values.</a:t>
            </a:r>
          </a:p>
          <a:p>
            <a:pPr marL="342900" indent="-342900">
              <a:lnSpc>
                <a:spcPts val="2799"/>
              </a:lnSpc>
              <a:buSzPct val="100000"/>
              <a:buFont typeface="+mj-lt"/>
              <a:buAutoNum type="arabicPeriod" startAt="3"/>
            </a:pPr>
            <a:endParaRPr lang="en-US" sz="1800" dirty="0">
              <a:solidFill>
                <a:srgbClr val="00002E"/>
              </a:solidFill>
              <a:latin typeface="PT Sans" pitchFamily="34" charset="0"/>
              <a:ea typeface="PT Sans" pitchFamily="34" charset="-122"/>
              <a:cs typeface="PT Sans" pitchFamily="34" charset="-120"/>
            </a:endParaRPr>
          </a:p>
          <a:p>
            <a:pPr marL="342900" indent="-342900">
              <a:lnSpc>
                <a:spcPts val="2799"/>
              </a:lnSpc>
              <a:buSzPct val="100000"/>
              <a:buFont typeface="+mj-lt"/>
              <a:buAutoNum type="arabicPeriod" startAt="3"/>
            </a:pPr>
            <a:endParaRPr lang="en-US" dirty="0">
              <a:solidFill>
                <a:srgbClr val="00002E"/>
              </a:solidFill>
              <a:latin typeface="PT Sans" pitchFamily="34" charset="0"/>
              <a:ea typeface="PT Sans" pitchFamily="34" charset="-122"/>
              <a:cs typeface="PT Sans" pitchFamily="34" charset="-120"/>
            </a:endParaRPr>
          </a:p>
          <a:p>
            <a:pPr marL="342900" indent="-342900">
              <a:lnSpc>
                <a:spcPts val="2799"/>
              </a:lnSpc>
              <a:buSzPct val="100000"/>
              <a:buFont typeface="+mj-lt"/>
              <a:buAutoNum type="arabicPeriod" startAt="3"/>
            </a:pPr>
            <a:endParaRPr lang="en-US" sz="1800" dirty="0">
              <a:solidFill>
                <a:srgbClr val="00002E"/>
              </a:solidFill>
              <a:latin typeface="PT Sans" pitchFamily="34" charset="0"/>
              <a:ea typeface="PT Sans" pitchFamily="34" charset="-122"/>
              <a:cs typeface="PT Sans" pitchFamily="34" charset="-120"/>
            </a:endParaRPr>
          </a:p>
          <a:p>
            <a:pPr marL="342900" indent="-342900">
              <a:lnSpc>
                <a:spcPts val="2799"/>
              </a:lnSpc>
              <a:buSzPct val="100000"/>
              <a:buFont typeface="+mj-lt"/>
              <a:buAutoNum type="arabicPeriod" startAt="3"/>
            </a:pPr>
            <a:endParaRPr lang="en-US" dirty="0">
              <a:solidFill>
                <a:srgbClr val="00002E"/>
              </a:solidFill>
              <a:latin typeface="PT Sans" pitchFamily="34" charset="0"/>
              <a:ea typeface="PT Sans" pitchFamily="34" charset="-122"/>
              <a:cs typeface="PT Sans" pitchFamily="34" charset="-120"/>
            </a:endParaRPr>
          </a:p>
          <a:p>
            <a:pPr marL="342900" indent="-342900">
              <a:lnSpc>
                <a:spcPts val="2799"/>
              </a:lnSpc>
              <a:buSzPct val="100000"/>
              <a:buFont typeface="+mj-lt"/>
              <a:buAutoNum type="arabicPeriod" startAt="3"/>
            </a:pPr>
            <a:endParaRPr lang="en-US" sz="1800" dirty="0">
              <a:solidFill>
                <a:srgbClr val="00002E"/>
              </a:solidFill>
              <a:latin typeface="PT Sans" pitchFamily="34" charset="0"/>
              <a:ea typeface="PT Sans" pitchFamily="34" charset="-122"/>
              <a:cs typeface="PT Sans" pitchFamily="34" charset="-120"/>
            </a:endParaRPr>
          </a:p>
          <a:p>
            <a:pPr marL="342900" indent="-342900">
              <a:lnSpc>
                <a:spcPts val="2799"/>
              </a:lnSpc>
              <a:buSzPct val="100000"/>
              <a:buFont typeface="+mj-lt"/>
              <a:buAutoNum type="arabicPeriod" startAt="3"/>
            </a:pPr>
            <a:endParaRPr lang="en-US" sz="1800" dirty="0">
              <a:solidFill>
                <a:srgbClr val="00002E"/>
              </a:solidFill>
              <a:latin typeface="PT Sans" pitchFamily="34" charset="0"/>
              <a:ea typeface="PT Sans" pitchFamily="34" charset="-122"/>
              <a:cs typeface="PT Sans" pitchFamily="34" charset="-120"/>
            </a:endParaRPr>
          </a:p>
          <a:p>
            <a:pPr marL="342900" indent="-342900">
              <a:lnSpc>
                <a:spcPts val="2799"/>
              </a:lnSpc>
              <a:buSzPct val="100000"/>
              <a:buFont typeface="+mj-lt"/>
              <a:buAutoNum type="arabicPeriod" startAt="3"/>
            </a:pPr>
            <a:r>
              <a:rPr lang="en-US" sz="180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Handling Imbalance using </a:t>
            </a:r>
            <a:r>
              <a:rPr lang="en-US" sz="1800" b="1" dirty="0" err="1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RandomOverSampler</a:t>
            </a:r>
            <a:r>
              <a:rPr lang="en-US" sz="180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: </a:t>
            </a:r>
          </a:p>
          <a:p>
            <a:pPr marL="342900" indent="-342900">
              <a:lnSpc>
                <a:spcPts val="2799"/>
              </a:lnSpc>
              <a:buSzPct val="100000"/>
              <a:buFont typeface="+mj-lt"/>
              <a:buAutoNum type="arabicPeriod" startAt="3"/>
            </a:pPr>
            <a:endParaRPr lang="en-US" b="1" dirty="0">
              <a:solidFill>
                <a:srgbClr val="00002E"/>
              </a:solidFill>
              <a:latin typeface="PT Sans" pitchFamily="34" charset="0"/>
              <a:ea typeface="PT Sans" pitchFamily="34" charset="-122"/>
              <a:cs typeface="PT Sans" pitchFamily="34" charset="-120"/>
            </a:endParaRPr>
          </a:p>
          <a:p>
            <a:pPr marL="342900" indent="-342900">
              <a:lnSpc>
                <a:spcPts val="2799"/>
              </a:lnSpc>
              <a:buSzPct val="100000"/>
              <a:buFont typeface="+mj-lt"/>
              <a:buAutoNum type="arabicPeriod" startAt="3"/>
            </a:pPr>
            <a:endParaRPr lang="en-US" sz="1800" b="1" dirty="0">
              <a:solidFill>
                <a:srgbClr val="00002E"/>
              </a:solidFill>
              <a:latin typeface="PT Sans" pitchFamily="34" charset="0"/>
              <a:ea typeface="PT Sans" pitchFamily="34" charset="-122"/>
              <a:cs typeface="PT Sans" pitchFamily="34" charset="-120"/>
            </a:endParaRPr>
          </a:p>
          <a:p>
            <a:pPr marL="342900" indent="-342900">
              <a:lnSpc>
                <a:spcPts val="2799"/>
              </a:lnSpc>
              <a:buSzPct val="100000"/>
              <a:buFont typeface="+mj-lt"/>
              <a:buAutoNum type="arabicPeriod" startAt="3"/>
            </a:pPr>
            <a:endParaRPr lang="en-US" b="1" dirty="0">
              <a:solidFill>
                <a:srgbClr val="00002E"/>
              </a:solidFill>
              <a:latin typeface="PT Sans" pitchFamily="34" charset="0"/>
              <a:ea typeface="PT Sans" pitchFamily="34" charset="-122"/>
              <a:cs typeface="PT Sans" pitchFamily="34" charset="-120"/>
            </a:endParaRPr>
          </a:p>
          <a:p>
            <a:pPr marL="342900" indent="-342900">
              <a:lnSpc>
                <a:spcPts val="2799"/>
              </a:lnSpc>
              <a:buSzPct val="100000"/>
              <a:buFont typeface="+mj-lt"/>
              <a:buAutoNum type="arabicPeriod" startAt="3"/>
            </a:pPr>
            <a:endParaRPr lang="en-US" sz="1800" b="1" dirty="0">
              <a:solidFill>
                <a:srgbClr val="00002E"/>
              </a:solidFill>
              <a:latin typeface="PT Sans" pitchFamily="34" charset="0"/>
              <a:ea typeface="PT Sans" pitchFamily="34" charset="-122"/>
              <a:cs typeface="PT Sans" pitchFamily="34" charset="-120"/>
            </a:endParaRPr>
          </a:p>
          <a:p>
            <a:pPr marL="342900" indent="-342900">
              <a:lnSpc>
                <a:spcPts val="2799"/>
              </a:lnSpc>
              <a:buSzPct val="100000"/>
              <a:buFont typeface="+mj-lt"/>
              <a:buAutoNum type="arabicPeriod" startAt="3"/>
            </a:pPr>
            <a:endParaRPr lang="en-US" b="1" dirty="0">
              <a:solidFill>
                <a:srgbClr val="00002E"/>
              </a:solidFill>
              <a:latin typeface="PT Sans" pitchFamily="34" charset="0"/>
              <a:ea typeface="PT Sans" pitchFamily="34" charset="-122"/>
              <a:cs typeface="PT Sans" pitchFamily="34" charset="-120"/>
            </a:endParaRPr>
          </a:p>
          <a:p>
            <a:pPr marL="342900" indent="-342900">
              <a:lnSpc>
                <a:spcPts val="2799"/>
              </a:lnSpc>
              <a:buSzPct val="100000"/>
              <a:buFont typeface="+mj-lt"/>
              <a:buAutoNum type="arabicPeriod" startAt="3"/>
            </a:pPr>
            <a:endParaRPr lang="en-US" sz="1800" b="1" dirty="0">
              <a:solidFill>
                <a:srgbClr val="00002E"/>
              </a:solidFill>
              <a:latin typeface="PT Sans" pitchFamily="34" charset="0"/>
              <a:ea typeface="PT Sans" pitchFamily="34" charset="-122"/>
              <a:cs typeface="PT Sans" pitchFamily="34" charset="-120"/>
            </a:endParaRPr>
          </a:p>
          <a:p>
            <a:pPr marL="342900" indent="-342900">
              <a:lnSpc>
                <a:spcPts val="2799"/>
              </a:lnSpc>
              <a:buSzPct val="100000"/>
              <a:buFont typeface="+mj-lt"/>
              <a:buAutoNum type="arabicPeriod" startAt="3"/>
            </a:pPr>
            <a:endParaRPr lang="en-US" b="1" dirty="0">
              <a:solidFill>
                <a:srgbClr val="00002E"/>
              </a:solidFill>
              <a:latin typeface="PT Sans" pitchFamily="34" charset="0"/>
              <a:ea typeface="PT Sans" pitchFamily="34" charset="-122"/>
              <a:cs typeface="PT Sans" pitchFamily="34" charset="-120"/>
            </a:endParaRPr>
          </a:p>
          <a:p>
            <a:pPr marL="342900" indent="-342900">
              <a:lnSpc>
                <a:spcPts val="2799"/>
              </a:lnSpc>
              <a:buSzPct val="100000"/>
              <a:buFont typeface="+mj-lt"/>
              <a:buAutoNum type="arabicPeriod" startAt="3"/>
            </a:pPr>
            <a:endParaRPr lang="en-US" sz="1800" b="1" dirty="0">
              <a:solidFill>
                <a:srgbClr val="00002E"/>
              </a:solidFill>
              <a:latin typeface="PT Sans" pitchFamily="34" charset="0"/>
              <a:ea typeface="PT Sans" pitchFamily="34" charset="-122"/>
              <a:cs typeface="PT Sans" pitchFamily="34" charset="-120"/>
            </a:endParaRPr>
          </a:p>
          <a:p>
            <a:pPr marL="342900" indent="-342900">
              <a:lnSpc>
                <a:spcPts val="2799"/>
              </a:lnSpc>
              <a:buSzPct val="100000"/>
              <a:buFont typeface="+mj-lt"/>
              <a:buAutoNum type="arabicPeriod" startAt="3"/>
            </a:pPr>
            <a:endParaRPr lang="en-US" sz="1800" b="1" dirty="0">
              <a:solidFill>
                <a:srgbClr val="00002E"/>
              </a:solidFill>
              <a:latin typeface="PT Sans" pitchFamily="34" charset="0"/>
              <a:ea typeface="PT Sans" pitchFamily="34" charset="-122"/>
              <a:cs typeface="PT Sans" pitchFamily="34" charset="-120"/>
            </a:endParaRPr>
          </a:p>
          <a:p>
            <a:pPr marL="342900" indent="-342900">
              <a:lnSpc>
                <a:spcPts val="2799"/>
              </a:lnSpc>
              <a:buSzPct val="100000"/>
              <a:buFont typeface="+mj-lt"/>
              <a:buAutoNum type="arabicPeriod" startAt="3"/>
            </a:pPr>
            <a:endParaRPr lang="en-US" sz="1800" b="1" dirty="0">
              <a:solidFill>
                <a:srgbClr val="00002E"/>
              </a:solidFill>
              <a:latin typeface="PT Sans" pitchFamily="34" charset="0"/>
              <a:ea typeface="PT Sans" pitchFamily="34" charset="-122"/>
              <a:cs typeface="PT Sans" pitchFamily="34" charset="-120"/>
            </a:endParaRPr>
          </a:p>
          <a:p>
            <a:pPr marL="342900" indent="-342900">
              <a:lnSpc>
                <a:spcPts val="2799"/>
              </a:lnSpc>
              <a:buSzPct val="100000"/>
              <a:buFont typeface="+mj-lt"/>
              <a:buAutoNum type="arabicPeriod" startAt="3"/>
            </a:pPr>
            <a:r>
              <a:rPr lang="en-US" sz="180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Saving the processed data for Clustering and Model building.</a:t>
            </a:r>
            <a:endParaRPr lang="en-US" sz="1800" b="1" dirty="0"/>
          </a:p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7A50637-8875-F53F-C8CA-C4ADE67D16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59857" y="1490551"/>
            <a:ext cx="6662202" cy="188255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F690FF2-1152-93DF-100E-03323CEA8E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76530" y="4107978"/>
            <a:ext cx="3953335" cy="288826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A073022-A0ED-C57E-FD5E-BF25854D9FE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16402" y="4107978"/>
            <a:ext cx="3674556" cy="288826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2486385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 w="55483">
            <a:solidFill>
              <a:srgbClr val="DFDFEB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" name="Text 1"/>
          <p:cNvSpPr/>
          <p:nvPr/>
        </p:nvSpPr>
        <p:spPr>
          <a:xfrm>
            <a:off x="584725" y="134099"/>
            <a:ext cx="9306401" cy="111085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4374"/>
              </a:lnSpc>
              <a:buNone/>
            </a:pPr>
            <a:r>
              <a:rPr lang="en-US" sz="3200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Data Clustering: Finding Patterns in Data for Enhanced Accuracy</a:t>
            </a:r>
            <a:endParaRPr lang="en-US" sz="3200" dirty="0"/>
          </a:p>
        </p:txBody>
      </p:sp>
      <p:sp>
        <p:nvSpPr>
          <p:cNvPr id="5" name="Text 2"/>
          <p:cNvSpPr/>
          <p:nvPr/>
        </p:nvSpPr>
        <p:spPr>
          <a:xfrm>
            <a:off x="584724" y="1380898"/>
            <a:ext cx="930640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Using the </a:t>
            </a:r>
            <a:r>
              <a:rPr lang="en-US" sz="175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K-means</a:t>
            </a: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clustering algorithm we identify distinct patterns and clusters within the data, enhancing the accuracy of our model in thyroid disease detection.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584723" y="2122260"/>
            <a:ext cx="930640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After Calculating </a:t>
            </a:r>
            <a:r>
              <a:rPr lang="en-US" sz="1750" i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WCSS </a:t>
            </a: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(Within Cluster Sum Square) for clusters 1 to 10 we plot a </a:t>
            </a:r>
            <a:r>
              <a:rPr lang="en-US" sz="175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Elbow plot</a:t>
            </a: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and using </a:t>
            </a:r>
            <a:r>
              <a:rPr lang="en-US" sz="175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KneeLocator</a:t>
            </a: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we find the optimum number of clusters: 3</a:t>
            </a:r>
            <a:endParaRPr lang="en-US" sz="17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86F3312-BB16-AB7E-4538-3410A1709C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9896" y="2963187"/>
            <a:ext cx="4868487" cy="3809585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CE30DEC-23AB-09E5-60FF-0E0B040293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01682" y="2863623"/>
            <a:ext cx="8784572" cy="39850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E1493BF-2E75-C6B0-A0A1-AD70240EDACA}"/>
              </a:ext>
            </a:extLst>
          </p:cNvPr>
          <p:cNvSpPr txBox="1"/>
          <p:nvPr/>
        </p:nvSpPr>
        <p:spPr>
          <a:xfrm>
            <a:off x="211873" y="7426712"/>
            <a:ext cx="1044869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 column named ‘Cluster’ with cluster information is added in </a:t>
            </a:r>
            <a:r>
              <a:rPr lang="en-US" sz="1600" dirty="0" err="1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DataFrame</a:t>
            </a:r>
            <a:r>
              <a:rPr lang="en-US" sz="16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. Now each record has assigned a cluster group from [ 0, 2, 1 ]</a:t>
            </a:r>
            <a:endParaRPr lang="en-US" sz="1600" dirty="0"/>
          </a:p>
          <a:p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331</TotalTime>
  <Words>1187</Words>
  <Application>Microsoft Office PowerPoint</Application>
  <PresentationFormat>Custom</PresentationFormat>
  <Paragraphs>148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Arial</vt:lpstr>
      <vt:lpstr>Calibri</vt:lpstr>
      <vt:lpstr>Consolas</vt:lpstr>
      <vt:lpstr>Courier New</vt:lpstr>
      <vt:lpstr>Helvetica Neue</vt:lpstr>
      <vt:lpstr>Nunito</vt:lpstr>
      <vt:lpstr>PT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Kunal Liman</cp:lastModifiedBy>
  <cp:revision>16</cp:revision>
  <dcterms:created xsi:type="dcterms:W3CDTF">2023-10-12T15:18:09Z</dcterms:created>
  <dcterms:modified xsi:type="dcterms:W3CDTF">2023-10-13T11:50:12Z</dcterms:modified>
</cp:coreProperties>
</file>